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tiff"/>
  <Override PartName="/ppt/notesSlides/notesSlide9.xml" ContentType="application/vnd.openxmlformats-officedocument.presentationml.notesSlide+xml"/>
  <Override PartName="/ppt/tags/tag55.xml" ContentType="application/vnd.openxmlformats-officedocument.presentationml.tags+xml"/>
  <Override PartName="/ppt/notesSlides/notesSlide10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6.xml" ContentType="application/vnd.openxmlformats-officedocument.presentationml.notesSlide+xml"/>
  <Override PartName="/ppt/tags/tag74.xml" ContentType="application/vnd.openxmlformats-officedocument.presentationml.tags+xml"/>
  <Override PartName="/ppt/notesSlides/notesSlide17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1.xml" ContentType="application/vnd.openxmlformats-officedocument.presentationml.notesSlide+xml"/>
  <Override PartName="/ppt/tags/tag82.xml" ContentType="application/vnd.openxmlformats-officedocument.presentationml.tags+xml"/>
  <Override PartName="/ppt/notesSlides/notesSlide22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23.xml" ContentType="application/vnd.openxmlformats-officedocument.presentationml.notesSlide+xml"/>
  <Override PartName="/ppt/tags/tag87.xml" ContentType="application/vnd.openxmlformats-officedocument.presentationml.tags+xml"/>
  <Override PartName="/ppt/notesSlides/notesSlide24.xml" ContentType="application/vnd.openxmlformats-officedocument.presentationml.notesSlide+xml"/>
  <Override PartName="/ppt/tags/tag88.xml" ContentType="application/vnd.openxmlformats-officedocument.presentationml.tags+xml"/>
  <Override PartName="/ppt/notesSlides/notesSlide25.xml" ContentType="application/vnd.openxmlformats-officedocument.presentationml.notesSlide+xml"/>
  <Override PartName="/ppt/tags/tag89.xml" ContentType="application/vnd.openxmlformats-officedocument.presentationml.tags+xml"/>
  <Override PartName="/ppt/notesSlides/notesSlide26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7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8" r:id="rId3"/>
    <p:sldId id="261" r:id="rId4"/>
    <p:sldId id="263" r:id="rId5"/>
    <p:sldId id="262" r:id="rId6"/>
    <p:sldId id="266" r:id="rId7"/>
    <p:sldId id="302" r:id="rId8"/>
    <p:sldId id="300" r:id="rId9"/>
    <p:sldId id="306" r:id="rId10"/>
    <p:sldId id="305" r:id="rId11"/>
    <p:sldId id="296" r:id="rId12"/>
    <p:sldId id="269" r:id="rId13"/>
    <p:sldId id="277" r:id="rId14"/>
    <p:sldId id="271" r:id="rId15"/>
    <p:sldId id="279" r:id="rId16"/>
    <p:sldId id="297" r:id="rId17"/>
    <p:sldId id="304" r:id="rId18"/>
    <p:sldId id="280" r:id="rId19"/>
    <p:sldId id="301" r:id="rId20"/>
    <p:sldId id="273" r:id="rId21"/>
    <p:sldId id="298" r:id="rId22"/>
    <p:sldId id="282" r:id="rId23"/>
    <p:sldId id="299" r:id="rId24"/>
    <p:sldId id="287" r:id="rId25"/>
    <p:sldId id="284" r:id="rId26"/>
    <p:sldId id="272" r:id="rId27"/>
    <p:sldId id="283" r:id="rId28"/>
    <p:sldId id="303" r:id="rId29"/>
  </p:sldIdLst>
  <p:sldSz cx="9144000" cy="5143500" type="screen16x9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1325" userDrawn="1">
          <p15:clr>
            <a:srgbClr val="A4A3A4"/>
          </p15:clr>
        </p15:guide>
        <p15:guide id="4" pos="181" userDrawn="1">
          <p15:clr>
            <a:srgbClr val="A4A3A4"/>
          </p15:clr>
        </p15:guide>
        <p15:guide id="5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8A44"/>
    <a:srgbClr val="227073"/>
    <a:srgbClr val="1F6E6B"/>
    <a:srgbClr val="216D74"/>
    <a:srgbClr val="6E9CA8"/>
    <a:srgbClr val="236C75"/>
    <a:srgbClr val="4F8B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0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38" y="77"/>
      </p:cViewPr>
      <p:guideLst>
        <p:guide orient="horz" pos="1325"/>
        <p:guide pos="18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项目时间分解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C7-4340-B97A-B1A56B0C70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C7-4340-B97A-B1A56B0C70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C7-4340-B97A-B1A56B0C702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DC7-4340-B97A-B1A56B0C7022}"/>
              </c:ext>
            </c:extLst>
          </c:dPt>
          <c:cat>
            <c:strRef>
              <c:f>Sheet1!$A$2:$A$5</c:f>
              <c:strCache>
                <c:ptCount val="4"/>
                <c:pt idx="0">
                  <c:v>项目计划</c:v>
                </c:pt>
                <c:pt idx="1">
                  <c:v>项目编写</c:v>
                </c:pt>
                <c:pt idx="2">
                  <c:v>项目测试</c:v>
                </c:pt>
                <c:pt idx="3">
                  <c:v>最终评审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0.5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C7-4340-B97A-B1A56B0C70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F9DFF-50D9-40BE-9860-9F616526FD46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D5B2F-5036-47CD-ADCF-593886B1AD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07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40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9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500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445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098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407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350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318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131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332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670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32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186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818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787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015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137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03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99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266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561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510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72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3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18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901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DD5B2F-5036-47CD-ADCF-593886B1AD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21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865486"/>
      </p:ext>
    </p:extLst>
  </p:cSld>
  <p:clrMapOvr>
    <a:masterClrMapping/>
  </p:clrMapOvr>
  <p:transition spd="slow" advClick="0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553394"/>
      </p:ext>
    </p:extLst>
  </p:cSld>
  <p:clrMapOvr>
    <a:masterClrMapping/>
  </p:clrMapOvr>
  <p:transition spd="slow" advClick="0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254910"/>
      </p:ext>
    </p:extLst>
  </p:cSld>
  <p:clrMapOvr>
    <a:masterClrMapping/>
  </p:clrMapOvr>
  <p:transition spd="slow" advClick="0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392360"/>
      </p:ext>
    </p:extLst>
  </p:cSld>
  <p:clrMapOvr>
    <a:masterClrMapping/>
  </p:clrMapOvr>
  <p:transition spd="slow" advClick="0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115943"/>
      </p:ext>
    </p:extLst>
  </p:cSld>
  <p:clrMapOvr>
    <a:masterClrMapping/>
  </p:clrMapOvr>
  <p:transition spd="slow" advClick="0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665733"/>
      </p:ext>
    </p:extLst>
  </p:cSld>
  <p:clrMapOvr>
    <a:masterClrMapping/>
  </p:clrMapOvr>
  <p:transition spd="slow" advClick="0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614407"/>
      </p:ext>
    </p:extLst>
  </p:cSld>
  <p:clrMapOvr>
    <a:masterClrMapping/>
  </p:clrMapOvr>
  <p:transition spd="slow" advClick="0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236005"/>
      </p:ext>
    </p:extLst>
  </p:cSld>
  <p:clrMapOvr>
    <a:masterClrMapping/>
  </p:clrMapOvr>
  <p:transition spd="slow" advClick="0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r="11126"/>
          <a:stretch/>
        </p:blipFill>
        <p:spPr>
          <a:xfrm>
            <a:off x="-1970" y="-985"/>
            <a:ext cx="9145970" cy="514547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9144000" cy="5144484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6153231"/>
      </p:ext>
    </p:extLst>
  </p:cSld>
  <p:clrMapOvr>
    <a:masterClrMapping/>
  </p:clrMapOvr>
  <p:transition spd="slow" advClick="0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7307"/>
      </p:ext>
    </p:extLst>
  </p:cSld>
  <p:clrMapOvr>
    <a:masterClrMapping/>
  </p:clrMapOvr>
  <p:transition spd="slow" advClick="0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388187"/>
      </p:ext>
    </p:extLst>
  </p:cSld>
  <p:clrMapOvr>
    <a:masterClrMapping/>
  </p:clrMapOvr>
  <p:transition spd="slow" advClick="0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8F98E-CFB9-4AAC-B8C7-4B069C455559}" type="datetimeFigureOut">
              <a:rPr lang="zh-CN" altLang="en-US" smtClean="0"/>
              <a:t>2019/3/24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85267-9A94-447A-81B8-F1359B22EE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52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0">
    <p:push dir="u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notesSlide" Target="../notesSlides/notesSlide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13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image" Target="../media/image17.png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16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notesSlide" Target="../notesSlides/notesSlide15.xml"/><Relationship Id="rId5" Type="http://schemas.openxmlformats.org/officeDocument/2006/relationships/tags" Target="../tags/tag6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19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77.xml"/><Relationship Id="rId7" Type="http://schemas.openxmlformats.org/officeDocument/2006/relationships/image" Target="../media/image22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25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27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7" Type="http://schemas.microsoft.com/office/2007/relationships/hdphoto" Target="../media/hdphoto1.wdp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microsoft.com/office/2007/relationships/hdphoto" Target="../media/hdphoto1.wdp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1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notesSlide" Target="../notesSlides/notesSlide28.xml"/><Relationship Id="rId5" Type="http://schemas.openxmlformats.org/officeDocument/2006/relationships/tags" Target="../tags/tag97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96.xml"/><Relationship Id="rId9" Type="http://schemas.openxmlformats.org/officeDocument/2006/relationships/tags" Target="../tags/tag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tags" Target="../tags/tag38.xml"/><Relationship Id="rId18" Type="http://schemas.openxmlformats.org/officeDocument/2006/relationships/tags" Target="../tags/tag43.xml"/><Relationship Id="rId26" Type="http://schemas.openxmlformats.org/officeDocument/2006/relationships/tags" Target="../tags/tag51.xml"/><Relationship Id="rId3" Type="http://schemas.openxmlformats.org/officeDocument/2006/relationships/tags" Target="../tags/tag28.xml"/><Relationship Id="rId21" Type="http://schemas.openxmlformats.org/officeDocument/2006/relationships/tags" Target="../tags/tag46.xml"/><Relationship Id="rId7" Type="http://schemas.openxmlformats.org/officeDocument/2006/relationships/tags" Target="../tags/tag32.xml"/><Relationship Id="rId12" Type="http://schemas.openxmlformats.org/officeDocument/2006/relationships/tags" Target="../tags/tag37.xml"/><Relationship Id="rId17" Type="http://schemas.openxmlformats.org/officeDocument/2006/relationships/tags" Target="../tags/tag42.xml"/><Relationship Id="rId25" Type="http://schemas.openxmlformats.org/officeDocument/2006/relationships/tags" Target="../tags/tag50.xml"/><Relationship Id="rId2" Type="http://schemas.openxmlformats.org/officeDocument/2006/relationships/tags" Target="../tags/tag27.xml"/><Relationship Id="rId16" Type="http://schemas.openxmlformats.org/officeDocument/2006/relationships/tags" Target="../tags/tag41.xml"/><Relationship Id="rId20" Type="http://schemas.openxmlformats.org/officeDocument/2006/relationships/tags" Target="../tags/tag45.xml"/><Relationship Id="rId29" Type="http://schemas.openxmlformats.org/officeDocument/2006/relationships/tags" Target="../tags/tag54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24" Type="http://schemas.openxmlformats.org/officeDocument/2006/relationships/tags" Target="../tags/tag49.xml"/><Relationship Id="rId32" Type="http://schemas.openxmlformats.org/officeDocument/2006/relationships/image" Target="../media/image5.png"/><Relationship Id="rId5" Type="http://schemas.openxmlformats.org/officeDocument/2006/relationships/tags" Target="../tags/tag30.xml"/><Relationship Id="rId15" Type="http://schemas.openxmlformats.org/officeDocument/2006/relationships/tags" Target="../tags/tag40.xml"/><Relationship Id="rId23" Type="http://schemas.openxmlformats.org/officeDocument/2006/relationships/tags" Target="../tags/tag48.xml"/><Relationship Id="rId28" Type="http://schemas.openxmlformats.org/officeDocument/2006/relationships/tags" Target="../tags/tag53.xml"/><Relationship Id="rId10" Type="http://schemas.openxmlformats.org/officeDocument/2006/relationships/tags" Target="../tags/tag35.xml"/><Relationship Id="rId19" Type="http://schemas.openxmlformats.org/officeDocument/2006/relationships/tags" Target="../tags/tag44.xml"/><Relationship Id="rId31" Type="http://schemas.openxmlformats.org/officeDocument/2006/relationships/notesSlide" Target="../notesSlides/notesSlide6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tags" Target="../tags/tag39.xml"/><Relationship Id="rId22" Type="http://schemas.openxmlformats.org/officeDocument/2006/relationships/tags" Target="../tags/tag47.xml"/><Relationship Id="rId27" Type="http://schemas.openxmlformats.org/officeDocument/2006/relationships/tags" Target="../tags/tag52.xml"/><Relationship Id="rId30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_文本框 24"/>
          <p:cNvSpPr txBox="1"/>
          <p:nvPr>
            <p:custDataLst>
              <p:tags r:id="rId2"/>
            </p:custDataLst>
          </p:nvPr>
        </p:nvSpPr>
        <p:spPr>
          <a:xfrm>
            <a:off x="1809320" y="3585704"/>
            <a:ext cx="181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组长：乔寒月</a:t>
            </a:r>
          </a:p>
        </p:txBody>
      </p:sp>
      <p:sp>
        <p:nvSpPr>
          <p:cNvPr id="26" name="PA_文本框 25"/>
          <p:cNvSpPr txBox="1"/>
          <p:nvPr>
            <p:custDataLst>
              <p:tags r:id="rId3"/>
            </p:custDataLst>
          </p:nvPr>
        </p:nvSpPr>
        <p:spPr>
          <a:xfrm>
            <a:off x="3904738" y="3585704"/>
            <a:ext cx="181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李欣飏</a:t>
            </a:r>
          </a:p>
        </p:txBody>
      </p:sp>
      <p:sp>
        <p:nvSpPr>
          <p:cNvPr id="27" name="PA_文本框 26"/>
          <p:cNvSpPr txBox="1"/>
          <p:nvPr>
            <p:custDataLst>
              <p:tags r:id="rId4"/>
            </p:custDataLst>
          </p:nvPr>
        </p:nvSpPr>
        <p:spPr>
          <a:xfrm>
            <a:off x="6019950" y="3585704"/>
            <a:ext cx="181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吴智宏</a:t>
            </a:r>
          </a:p>
        </p:txBody>
      </p:sp>
      <p:sp>
        <p:nvSpPr>
          <p:cNvPr id="59" name="PA_矩形 58"/>
          <p:cNvSpPr/>
          <p:nvPr>
            <p:custDataLst>
              <p:tags r:id="rId5"/>
            </p:custDataLst>
          </p:nvPr>
        </p:nvSpPr>
        <p:spPr>
          <a:xfrm>
            <a:off x="3382176" y="219943"/>
            <a:ext cx="2848712" cy="2843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矩形 7"/>
          <p:cNvSpPr/>
          <p:nvPr>
            <p:custDataLst>
              <p:tags r:id="rId6"/>
            </p:custDataLst>
          </p:nvPr>
        </p:nvSpPr>
        <p:spPr>
          <a:xfrm>
            <a:off x="3434678" y="268074"/>
            <a:ext cx="2739105" cy="273910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矩形 9"/>
          <p:cNvSpPr/>
          <p:nvPr>
            <p:custDataLst>
              <p:tags r:id="rId7"/>
            </p:custDataLst>
          </p:nvPr>
        </p:nvSpPr>
        <p:spPr>
          <a:xfrm>
            <a:off x="3780067" y="673776"/>
            <a:ext cx="2048327" cy="19277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8"/>
            </p:custDataLst>
          </p:nvPr>
        </p:nvSpPr>
        <p:spPr>
          <a:xfrm>
            <a:off x="3530603" y="1504950"/>
            <a:ext cx="2565400" cy="33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13"/>
          <p:cNvSpPr txBox="1"/>
          <p:nvPr>
            <p:custDataLst>
              <p:tags r:id="rId9"/>
            </p:custDataLst>
          </p:nvPr>
        </p:nvSpPr>
        <p:spPr>
          <a:xfrm>
            <a:off x="3806376" y="1448321"/>
            <a:ext cx="2048327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计 划</a:t>
            </a:r>
          </a:p>
        </p:txBody>
      </p:sp>
      <p:sp>
        <p:nvSpPr>
          <p:cNvPr id="15" name="PA_矩形 14"/>
          <p:cNvSpPr/>
          <p:nvPr>
            <p:custDataLst>
              <p:tags r:id="rId10"/>
            </p:custDataLst>
          </p:nvPr>
        </p:nvSpPr>
        <p:spPr>
          <a:xfrm>
            <a:off x="3353780" y="1468349"/>
            <a:ext cx="28200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   校园网上二手购物开发计划</a:t>
            </a:r>
            <a:endParaRPr lang="zh-CN" altLang="en-US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PA_文本框 15"/>
          <p:cNvSpPr txBox="1"/>
          <p:nvPr>
            <p:custDataLst>
              <p:tags r:id="rId11"/>
            </p:custDataLst>
          </p:nvPr>
        </p:nvSpPr>
        <p:spPr>
          <a:xfrm>
            <a:off x="3802937" y="371919"/>
            <a:ext cx="2051765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 目</a:t>
            </a:r>
          </a:p>
        </p:txBody>
      </p:sp>
      <p:cxnSp>
        <p:nvCxnSpPr>
          <p:cNvPr id="18" name="PA_直接连接符 17"/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1712688" y="3614057"/>
            <a:ext cx="0" cy="3975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PA_直接连接符 18"/>
          <p:cNvCxnSpPr>
            <a:cxnSpLocks/>
          </p:cNvCxnSpPr>
          <p:nvPr>
            <p:custDataLst>
              <p:tags r:id="rId13"/>
            </p:custDataLst>
          </p:nvPr>
        </p:nvCxnSpPr>
        <p:spPr>
          <a:xfrm>
            <a:off x="7895773" y="3614057"/>
            <a:ext cx="0" cy="3975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PA_直接连接符 19"/>
          <p:cNvCxnSpPr>
            <a:cxnSpLocks/>
          </p:cNvCxnSpPr>
          <p:nvPr>
            <p:custDataLst>
              <p:tags r:id="rId14"/>
            </p:custDataLst>
          </p:nvPr>
        </p:nvCxnSpPr>
        <p:spPr>
          <a:xfrm>
            <a:off x="3773716" y="3614057"/>
            <a:ext cx="0" cy="3975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A_直接连接符 22"/>
          <p:cNvCxnSpPr>
            <a:cxnSpLocks/>
          </p:cNvCxnSpPr>
          <p:nvPr>
            <p:custDataLst>
              <p:tags r:id="rId15"/>
            </p:custDataLst>
          </p:nvPr>
        </p:nvCxnSpPr>
        <p:spPr>
          <a:xfrm>
            <a:off x="5834744" y="3614057"/>
            <a:ext cx="0" cy="3975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_文本框 23"/>
          <p:cNvSpPr txBox="1"/>
          <p:nvPr>
            <p:custDataLst>
              <p:tags r:id="rId16"/>
            </p:custDataLst>
          </p:nvPr>
        </p:nvSpPr>
        <p:spPr>
          <a:xfrm>
            <a:off x="2558826" y="4628731"/>
            <a:ext cx="439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     G23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小组    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8" name="PA_直接连接符 27"/>
          <p:cNvCxnSpPr>
            <a:cxnSpLocks/>
          </p:cNvCxnSpPr>
          <p:nvPr>
            <p:custDataLst>
              <p:tags r:id="rId17"/>
            </p:custDataLst>
          </p:nvPr>
        </p:nvCxnSpPr>
        <p:spPr>
          <a:xfrm>
            <a:off x="3675029" y="3614057"/>
            <a:ext cx="0" cy="3975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A_直接连接符 28"/>
          <p:cNvCxnSpPr>
            <a:cxnSpLocks/>
          </p:cNvCxnSpPr>
          <p:nvPr>
            <p:custDataLst>
              <p:tags r:id="rId18"/>
            </p:custDataLst>
          </p:nvPr>
        </p:nvCxnSpPr>
        <p:spPr>
          <a:xfrm>
            <a:off x="5921923" y="3614057"/>
            <a:ext cx="0" cy="39755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_任意多边形 60"/>
          <p:cNvSpPr/>
          <p:nvPr>
            <p:custDataLst>
              <p:tags r:id="rId19"/>
            </p:custDataLst>
          </p:nvPr>
        </p:nvSpPr>
        <p:spPr>
          <a:xfrm rot="5400000">
            <a:off x="-2312994" y="2312994"/>
            <a:ext cx="5143500" cy="517512"/>
          </a:xfrm>
          <a:custGeom>
            <a:avLst/>
            <a:gdLst>
              <a:gd name="connsiteX0" fmla="*/ 0 w 5143500"/>
              <a:gd name="connsiteY0" fmla="*/ 517512 h 517512"/>
              <a:gd name="connsiteX1" fmla="*/ 0 w 5143500"/>
              <a:gd name="connsiteY1" fmla="*/ 229708 h 517512"/>
              <a:gd name="connsiteX2" fmla="*/ 3441083 w 5143500"/>
              <a:gd name="connsiteY2" fmla="*/ 229708 h 517512"/>
              <a:gd name="connsiteX3" fmla="*/ 3498510 w 5143500"/>
              <a:gd name="connsiteY3" fmla="*/ 0 h 517512"/>
              <a:gd name="connsiteX4" fmla="*/ 4127160 w 5143500"/>
              <a:gd name="connsiteY4" fmla="*/ 0 h 517512"/>
              <a:gd name="connsiteX5" fmla="*/ 4184587 w 5143500"/>
              <a:gd name="connsiteY5" fmla="*/ 229708 h 517512"/>
              <a:gd name="connsiteX6" fmla="*/ 5143500 w 5143500"/>
              <a:gd name="connsiteY6" fmla="*/ 229708 h 517512"/>
              <a:gd name="connsiteX7" fmla="*/ 5143500 w 5143500"/>
              <a:gd name="connsiteY7" fmla="*/ 517512 h 517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0" h="517512">
                <a:moveTo>
                  <a:pt x="0" y="517512"/>
                </a:moveTo>
                <a:lnTo>
                  <a:pt x="0" y="229708"/>
                </a:lnTo>
                <a:lnTo>
                  <a:pt x="3441083" y="229708"/>
                </a:lnTo>
                <a:lnTo>
                  <a:pt x="3498510" y="0"/>
                </a:lnTo>
                <a:lnTo>
                  <a:pt x="4127160" y="0"/>
                </a:lnTo>
                <a:lnTo>
                  <a:pt x="4184587" y="229708"/>
                </a:lnTo>
                <a:lnTo>
                  <a:pt x="5143500" y="229708"/>
                </a:lnTo>
                <a:lnTo>
                  <a:pt x="5143500" y="517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8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5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59" grpId="1" animBg="1"/>
      <p:bldP spid="8" grpId="0" animBg="1"/>
      <p:bldP spid="10" grpId="0" animBg="1"/>
      <p:bldP spid="13" grpId="0" animBg="1"/>
      <p:bldP spid="14" grpId="0"/>
      <p:bldP spid="14" grpId="1"/>
      <p:bldP spid="15" grpId="0"/>
      <p:bldP spid="16" grpId="0"/>
      <p:bldP spid="16" grpId="1"/>
      <p:bldP spid="24" grpId="1"/>
      <p:bldP spid="6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4"/>
          <a:srcRect t="24373" b="1149"/>
          <a:stretch/>
        </p:blipFill>
        <p:spPr>
          <a:xfrm>
            <a:off x="1006291" y="2581351"/>
            <a:ext cx="7693819" cy="305112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4"/>
          <a:srcRect b="75590"/>
          <a:stretch/>
        </p:blipFill>
        <p:spPr>
          <a:xfrm>
            <a:off x="1001085" y="1581322"/>
            <a:ext cx="7693819" cy="10000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36050" y="13616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</a:p>
        </p:txBody>
      </p:sp>
      <p:sp>
        <p:nvSpPr>
          <p:cNvPr id="100" name="MH_SubTitle_4">
            <a:extLst>
              <a:ext uri="{FF2B5EF4-FFF2-40B4-BE49-F238E27FC236}">
                <a16:creationId xmlns:a16="http://schemas.microsoft.com/office/drawing/2014/main" id="{9B27ECFC-1426-416E-AEC5-6820377CCE3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714431" y="2795802"/>
            <a:ext cx="1930869" cy="57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dirty="0">
              <a:latin typeface="+mn-lt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5D107F-544A-48EA-9789-BFFD315F9F09}"/>
              </a:ext>
            </a:extLst>
          </p:cNvPr>
          <p:cNvSpPr txBox="1"/>
          <p:nvPr/>
        </p:nvSpPr>
        <p:spPr>
          <a:xfrm>
            <a:off x="1360967" y="1842977"/>
            <a:ext cx="6407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张海藩、牟永敏</a:t>
            </a:r>
            <a:r>
              <a:rPr lang="en-US" altLang="zh-CN" dirty="0"/>
              <a:t>.</a:t>
            </a:r>
            <a:r>
              <a:rPr lang="zh-CN" altLang="en-US" dirty="0"/>
              <a:t>软件工程导论（第六版）</a:t>
            </a:r>
            <a:r>
              <a:rPr lang="en-US" altLang="zh-CN" dirty="0"/>
              <a:t>.</a:t>
            </a:r>
            <a:r>
              <a:rPr lang="zh-CN" altLang="en-US" dirty="0"/>
              <a:t>清华大学出版社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66398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5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>
            <p:custDataLst>
              <p:tags r:id="rId2"/>
            </p:custDataLst>
          </p:nvPr>
        </p:nvSpPr>
        <p:spPr>
          <a:xfrm>
            <a:off x="2755107" y="1734741"/>
            <a:ext cx="3675460" cy="1351359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 flipH="1">
            <a:off x="2377679" y="1460897"/>
            <a:ext cx="1577578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 flipH="1">
            <a:off x="5195887" y="2235994"/>
            <a:ext cx="1577579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3609975" y="1835543"/>
            <a:ext cx="13696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>
            <a:off x="2850579" y="2958205"/>
            <a:ext cx="27036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6331967" y="188278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2850579" y="235784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599854" y="2135264"/>
            <a:ext cx="1944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项目概述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/>
          <a:srcRect l="8553" t="23337" r="15221" b="39338"/>
          <a:stretch/>
        </p:blipFill>
        <p:spPr>
          <a:xfrm>
            <a:off x="4979653" y="1460897"/>
            <a:ext cx="1352313" cy="4869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511751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7" b="29558"/>
          <a:stretch/>
        </p:blipFill>
        <p:spPr>
          <a:xfrm>
            <a:off x="-1" y="-14599"/>
            <a:ext cx="9144001" cy="3511180"/>
          </a:xfrm>
          <a:prstGeom prst="rect">
            <a:avLst/>
          </a:prstGeom>
        </p:spPr>
      </p:pic>
      <p:sp>
        <p:nvSpPr>
          <p:cNvPr id="4" name="MH_SubTitle_1"/>
          <p:cNvSpPr/>
          <p:nvPr>
            <p:custDataLst>
              <p:tags r:id="rId1"/>
            </p:custDataLst>
          </p:nvPr>
        </p:nvSpPr>
        <p:spPr>
          <a:xfrm>
            <a:off x="-1" y="2483832"/>
            <a:ext cx="4804229" cy="761135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anchor="ctr"/>
          <a:lstStyle/>
          <a:p>
            <a:pPr>
              <a:defRPr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工作内容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15931D-8EAD-4F7F-8273-D77516EE6647}"/>
              </a:ext>
            </a:extLst>
          </p:cNvPr>
          <p:cNvSpPr txBox="1"/>
          <p:nvPr/>
        </p:nvSpPr>
        <p:spPr>
          <a:xfrm>
            <a:off x="191387" y="3714306"/>
            <a:ext cx="8059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开发项目计划编写，人才培训，人员分配，小程序设计，编写程序，程序测试，用户试用。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176845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36531" y="133062"/>
            <a:ext cx="2270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条件与限制</a:t>
            </a:r>
          </a:p>
        </p:txBody>
      </p:sp>
      <p:sp>
        <p:nvSpPr>
          <p:cNvPr id="15" name="AutoShape 2"/>
          <p:cNvSpPr>
            <a:spLocks/>
          </p:cNvSpPr>
          <p:nvPr/>
        </p:nvSpPr>
        <p:spPr bwMode="auto">
          <a:xfrm>
            <a:off x="1676400" y="1459848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16" name="AutoShape 2"/>
          <p:cNvSpPr>
            <a:spLocks/>
          </p:cNvSpPr>
          <p:nvPr/>
        </p:nvSpPr>
        <p:spPr bwMode="auto">
          <a:xfrm>
            <a:off x="6863912" y="1459848"/>
            <a:ext cx="801980" cy="86794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18" name="矩形 17"/>
          <p:cNvSpPr/>
          <p:nvPr/>
        </p:nvSpPr>
        <p:spPr>
          <a:xfrm>
            <a:off x="986342" y="2993240"/>
            <a:ext cx="2182095" cy="116211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/>
              <a:t>要充分理解校内人员需求，满足校内用户要求</a:t>
            </a:r>
          </a:p>
        </p:txBody>
      </p:sp>
      <p:sp>
        <p:nvSpPr>
          <p:cNvPr id="20" name="矩形 19"/>
          <p:cNvSpPr/>
          <p:nvPr/>
        </p:nvSpPr>
        <p:spPr>
          <a:xfrm>
            <a:off x="6173855" y="2992662"/>
            <a:ext cx="2182095" cy="116269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在本学期内完成完整的软件项目设计开发与测试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856105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5" grpId="0" animBg="1"/>
      <p:bldP spid="16" grpId="0" animBg="1"/>
      <p:bldP spid="18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19500" y="133062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1014" y="1028491"/>
            <a:ext cx="2932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000" dirty="0"/>
              <a:t>校园网上</a:t>
            </a:r>
            <a:r>
              <a:rPr lang="zh-CN" altLang="en-US" sz="2000" dirty="0"/>
              <a:t>二手</a:t>
            </a:r>
            <a:r>
              <a:rPr lang="zh-CN" altLang="zh-CN" sz="2000" dirty="0"/>
              <a:t>购物系统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2000" y="2425943"/>
            <a:ext cx="144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前台用户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62000" y="3834192"/>
            <a:ext cx="135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后台管理</a:t>
            </a:r>
          </a:p>
        </p:txBody>
      </p:sp>
      <p:sp>
        <p:nvSpPr>
          <p:cNvPr id="8" name="矩形 7"/>
          <p:cNvSpPr/>
          <p:nvPr/>
        </p:nvSpPr>
        <p:spPr>
          <a:xfrm>
            <a:off x="374424" y="1480828"/>
            <a:ext cx="408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+mj-lt"/>
              </a:rPr>
              <a:t>前台用户，后台管理员</a:t>
            </a:r>
            <a:endParaRPr lang="zh-CN" altLang="en-US" dirty="0">
              <a:latin typeface="+mj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4424" y="2826053"/>
            <a:ext cx="408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卖家用户，买家用户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412524" y="4216688"/>
            <a:ext cx="4083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后台管理员</a:t>
            </a:r>
            <a:endParaRPr lang="zh-CN" altLang="en-US" sz="16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63" t="23490" r="43913" b="11605"/>
          <a:stretch/>
        </p:blipFill>
        <p:spPr>
          <a:xfrm flipH="1">
            <a:off x="4838700" y="886340"/>
            <a:ext cx="4165600" cy="4105623"/>
          </a:xfrm>
          <a:prstGeom prst="rect">
            <a:avLst/>
          </a:prstGeom>
        </p:spPr>
      </p:pic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564503" y="1137000"/>
            <a:ext cx="242593" cy="209569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zh-CN" altLang="zh-CN" sz="2400"/>
          </a:p>
        </p:txBody>
      </p:sp>
      <p:sp>
        <p:nvSpPr>
          <p:cNvPr id="16" name="等腰三角形 15"/>
          <p:cNvSpPr>
            <a:spLocks noChangeArrowheads="1"/>
          </p:cNvSpPr>
          <p:nvPr/>
        </p:nvSpPr>
        <p:spPr bwMode="auto">
          <a:xfrm rot="5400000">
            <a:off x="564503" y="2533914"/>
            <a:ext cx="242593" cy="209569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zh-CN" altLang="zh-CN" sz="2400"/>
          </a:p>
        </p:txBody>
      </p:sp>
      <p:sp>
        <p:nvSpPr>
          <p:cNvPr id="17" name="等腰三角形 16"/>
          <p:cNvSpPr>
            <a:spLocks noChangeArrowheads="1"/>
          </p:cNvSpPr>
          <p:nvPr/>
        </p:nvSpPr>
        <p:spPr bwMode="auto">
          <a:xfrm rot="5400000">
            <a:off x="564502" y="3962682"/>
            <a:ext cx="242593" cy="209569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124243068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  <p:bldP spid="7" grpId="0"/>
      <p:bldP spid="8" grpId="0"/>
      <p:bldP spid="9" grpId="0"/>
      <p:bldP spid="10" grpId="0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19500" y="133062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具体内容</a:t>
            </a:r>
          </a:p>
        </p:txBody>
      </p:sp>
      <p:sp>
        <p:nvSpPr>
          <p:cNvPr id="21" name="MH_Picture_1"/>
          <p:cNvSpPr/>
          <p:nvPr>
            <p:custDataLst>
              <p:tags r:id="rId1"/>
            </p:custDataLst>
          </p:nvPr>
        </p:nvSpPr>
        <p:spPr>
          <a:xfrm>
            <a:off x="982481" y="1549996"/>
            <a:ext cx="1839515" cy="1899841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32046" b="1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393" kern="0">
              <a:solidFill>
                <a:srgbClr val="FEB6AC"/>
              </a:solidFill>
            </a:endParaRPr>
          </a:p>
        </p:txBody>
      </p:sp>
      <p:sp>
        <p:nvSpPr>
          <p:cNvPr id="22" name="MH_Picture_2"/>
          <p:cNvSpPr/>
          <p:nvPr>
            <p:custDataLst>
              <p:tags r:id="rId2"/>
            </p:custDataLst>
          </p:nvPr>
        </p:nvSpPr>
        <p:spPr>
          <a:xfrm>
            <a:off x="3677262" y="1549996"/>
            <a:ext cx="1839515" cy="1899841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2045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393" kern="0">
              <a:solidFill>
                <a:srgbClr val="FEB6AC"/>
              </a:solidFill>
            </a:endParaRPr>
          </a:p>
        </p:txBody>
      </p:sp>
      <p:sp>
        <p:nvSpPr>
          <p:cNvPr id="23" name="MH_Picture_3"/>
          <p:cNvSpPr/>
          <p:nvPr>
            <p:custDataLst>
              <p:tags r:id="rId3"/>
            </p:custDataLst>
          </p:nvPr>
        </p:nvSpPr>
        <p:spPr>
          <a:xfrm>
            <a:off x="6372043" y="1549996"/>
            <a:ext cx="1839515" cy="1899841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-32045"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393" kern="0">
              <a:solidFill>
                <a:srgbClr val="FEB6AC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335882" y="1407518"/>
            <a:ext cx="1122760" cy="744140"/>
            <a:chOff x="1285082" y="1637110"/>
            <a:chExt cx="1122760" cy="744140"/>
          </a:xfrm>
        </p:grpSpPr>
        <p:sp>
          <p:nvSpPr>
            <p:cNvPr id="25" name="MH_Other_1"/>
            <p:cNvSpPr/>
            <p:nvPr>
              <p:custDataLst>
                <p:tags r:id="rId8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MH_SubTitle_1"/>
            <p:cNvSpPr/>
            <p:nvPr>
              <p:custDataLst>
                <p:tags r:id="rId9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FEFEFE"/>
                  </a:solidFill>
                  <a:latin typeface="+mn-ea"/>
                </a:rPr>
                <a:t>卖家用户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35639" y="1407518"/>
            <a:ext cx="1122760" cy="744140"/>
            <a:chOff x="1285082" y="1637110"/>
            <a:chExt cx="1122760" cy="744140"/>
          </a:xfrm>
        </p:grpSpPr>
        <p:sp>
          <p:nvSpPr>
            <p:cNvPr id="28" name="MH_Other_1"/>
            <p:cNvSpPr/>
            <p:nvPr>
              <p:custDataLst>
                <p:tags r:id="rId6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MH_SubTitle_1"/>
            <p:cNvSpPr/>
            <p:nvPr>
              <p:custDataLst>
                <p:tags r:id="rId7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FEFEFE"/>
                  </a:solidFill>
                  <a:latin typeface="+mn-ea"/>
                </a:rPr>
                <a:t>买家用户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730420" y="1407518"/>
            <a:ext cx="1122760" cy="744140"/>
            <a:chOff x="1285082" y="1637110"/>
            <a:chExt cx="1122760" cy="744140"/>
          </a:xfrm>
        </p:grpSpPr>
        <p:sp>
          <p:nvSpPr>
            <p:cNvPr id="31" name="MH_Other_1"/>
            <p:cNvSpPr/>
            <p:nvPr>
              <p:custDataLst>
                <p:tags r:id="rId4"/>
              </p:custDataLst>
            </p:nvPr>
          </p:nvSpPr>
          <p:spPr>
            <a:xfrm>
              <a:off x="1285082" y="1637110"/>
              <a:ext cx="1122760" cy="155972"/>
            </a:xfrm>
            <a:prstGeom prst="trapezoid">
              <a:avLst>
                <a:gd name="adj" fmla="val 67927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393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MH_SubTitle_1"/>
            <p:cNvSpPr/>
            <p:nvPr>
              <p:custDataLst>
                <p:tags r:id="rId5"/>
              </p:custDataLst>
            </p:nvPr>
          </p:nvSpPr>
          <p:spPr>
            <a:xfrm>
              <a:off x="1389857" y="1637110"/>
              <a:ext cx="913210" cy="744140"/>
            </a:xfrm>
            <a:custGeom>
              <a:avLst/>
              <a:gdLst>
                <a:gd name="connsiteX0" fmla="*/ 0 w 1217613"/>
                <a:gd name="connsiteY0" fmla="*/ 0 h 992188"/>
                <a:gd name="connsiteX1" fmla="*/ 1217613 w 1217613"/>
                <a:gd name="connsiteY1" fmla="*/ 0 h 992188"/>
                <a:gd name="connsiteX2" fmla="*/ 1217613 w 1217613"/>
                <a:gd name="connsiteY2" fmla="*/ 677466 h 992188"/>
                <a:gd name="connsiteX3" fmla="*/ 608806 w 1217613"/>
                <a:gd name="connsiteY3" fmla="*/ 992188 h 992188"/>
                <a:gd name="connsiteX4" fmla="*/ 0 w 1217613"/>
                <a:gd name="connsiteY4" fmla="*/ 677466 h 99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613" h="992188">
                  <a:moveTo>
                    <a:pt x="0" y="0"/>
                  </a:moveTo>
                  <a:lnTo>
                    <a:pt x="1217613" y="0"/>
                  </a:lnTo>
                  <a:lnTo>
                    <a:pt x="1217613" y="677466"/>
                  </a:lnTo>
                  <a:lnTo>
                    <a:pt x="608806" y="992188"/>
                  </a:lnTo>
                  <a:lnTo>
                    <a:pt x="0" y="6774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9000" anchor="ctr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2000" dirty="0">
                  <a:solidFill>
                    <a:srgbClr val="FEFEFE"/>
                  </a:solidFill>
                  <a:latin typeface="+mn-ea"/>
                </a:rPr>
                <a:t>后台管理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750728" y="3589995"/>
            <a:ext cx="2475072" cy="88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商品信息设置，实名认证，</a:t>
            </a:r>
            <a:r>
              <a:rPr lang="zh-CN" altLang="en-US" dirty="0"/>
              <a:t>回复及申诉系统</a:t>
            </a:r>
            <a:endParaRPr lang="zh-CN" altLang="en-US" sz="1400" dirty="0"/>
          </a:p>
        </p:txBody>
      </p:sp>
      <p:sp>
        <p:nvSpPr>
          <p:cNvPr id="34" name="矩形 33"/>
          <p:cNvSpPr/>
          <p:nvPr/>
        </p:nvSpPr>
        <p:spPr>
          <a:xfrm>
            <a:off x="3359483" y="3589995"/>
            <a:ext cx="2475072" cy="129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商品信息，用户信息管理，购物车，订单，评价系统</a:t>
            </a:r>
            <a:endParaRPr lang="zh-CN" altLang="en-US" sz="1400" dirty="0"/>
          </a:p>
        </p:txBody>
      </p:sp>
      <p:sp>
        <p:nvSpPr>
          <p:cNvPr id="35" name="矩形 34"/>
          <p:cNvSpPr/>
          <p:nvPr/>
        </p:nvSpPr>
        <p:spPr>
          <a:xfrm>
            <a:off x="6166183" y="3586882"/>
            <a:ext cx="2475072" cy="129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客户管理，商品管理，销售管理，售后管理，评价管理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506086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5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21" grpId="0" animBg="1"/>
      <p:bldP spid="22" grpId="0" animBg="1"/>
      <p:bldP spid="23" grpId="0" animBg="1"/>
      <p:bldP spid="33" grpId="0"/>
      <p:bldP spid="34" grpId="0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>
            <p:custDataLst>
              <p:tags r:id="rId2"/>
            </p:custDataLst>
          </p:nvPr>
        </p:nvSpPr>
        <p:spPr>
          <a:xfrm>
            <a:off x="2755107" y="1734741"/>
            <a:ext cx="3675460" cy="1351359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 flipH="1">
            <a:off x="2377679" y="1460897"/>
            <a:ext cx="1577578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 flipH="1">
            <a:off x="5195887" y="2235994"/>
            <a:ext cx="1577579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3609975" y="1835543"/>
            <a:ext cx="13696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>
            <a:off x="2850579" y="2958205"/>
            <a:ext cx="27036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6331967" y="188278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2850579" y="235784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466965" y="2103438"/>
            <a:ext cx="224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实施计划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 l="8327" t="22007" r="15184" b="37144"/>
          <a:stretch/>
        </p:blipFill>
        <p:spPr>
          <a:xfrm>
            <a:off x="4979654" y="1460897"/>
            <a:ext cx="1352314" cy="5304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424416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5233"/>
          <a:stretch/>
        </p:blipFill>
        <p:spPr>
          <a:xfrm>
            <a:off x="-1" y="-53619"/>
            <a:ext cx="9144000" cy="3550200"/>
          </a:xfrm>
          <a:prstGeom prst="rect">
            <a:avLst/>
          </a:prstGeom>
        </p:spPr>
      </p:pic>
      <p:sp>
        <p:nvSpPr>
          <p:cNvPr id="4" name="MH_SubTitle_1"/>
          <p:cNvSpPr/>
          <p:nvPr>
            <p:custDataLst>
              <p:tags r:id="rId1"/>
            </p:custDataLst>
          </p:nvPr>
        </p:nvSpPr>
        <p:spPr>
          <a:xfrm>
            <a:off x="-1" y="2483832"/>
            <a:ext cx="5080001" cy="761135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anchor="ctr"/>
          <a:lstStyle/>
          <a:p>
            <a:pPr>
              <a:defRPr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工作任务的分工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AutoShape 2"/>
          <p:cNvSpPr>
            <a:spLocks/>
          </p:cNvSpPr>
          <p:nvPr/>
        </p:nvSpPr>
        <p:spPr bwMode="auto">
          <a:xfrm>
            <a:off x="3519132" y="3627910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3" name="AutoShape 2"/>
          <p:cNvSpPr>
            <a:spLocks/>
          </p:cNvSpPr>
          <p:nvPr/>
        </p:nvSpPr>
        <p:spPr bwMode="auto">
          <a:xfrm>
            <a:off x="6320033" y="3627910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104264" y="3627910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0597" y="415663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  <a:cs typeface="Titillium" charset="0"/>
              </a:rPr>
              <a:t>乔寒月</a:t>
            </a:r>
            <a:endParaRPr lang="en-US" altLang="zh-CN" sz="20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15464" y="415663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  <a:cs typeface="Titillium" charset="0"/>
              </a:rPr>
              <a:t>李欣飏</a:t>
            </a:r>
            <a:endParaRPr lang="en-US" altLang="zh-CN" sz="20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16365" y="417273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  <a:cs typeface="Titillium" charset="0"/>
              </a:rPr>
              <a:t>吴智宏</a:t>
            </a:r>
            <a:endParaRPr lang="en-US" altLang="zh-CN" sz="20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3413" y="3696888"/>
            <a:ext cx="50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13" name="矩形 12"/>
          <p:cNvSpPr/>
          <p:nvPr/>
        </p:nvSpPr>
        <p:spPr>
          <a:xfrm>
            <a:off x="3938281" y="3711065"/>
            <a:ext cx="50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18" name="矩形 17"/>
          <p:cNvSpPr/>
          <p:nvPr/>
        </p:nvSpPr>
        <p:spPr>
          <a:xfrm>
            <a:off x="6739182" y="3711065"/>
            <a:ext cx="50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C25661-31EE-45F5-85C7-8EE40F227EC1}"/>
              </a:ext>
            </a:extLst>
          </p:cNvPr>
          <p:cNvSpPr txBox="1"/>
          <p:nvPr/>
        </p:nvSpPr>
        <p:spPr>
          <a:xfrm>
            <a:off x="1580707" y="3711065"/>
            <a:ext cx="1938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负责撰写项目计划书，监控项目总体进行情况，兼前台商家代码编写；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B7C864-3E63-4AC4-BE0F-4D8F81E7C1C0}"/>
              </a:ext>
            </a:extLst>
          </p:cNvPr>
          <p:cNvSpPr txBox="1"/>
          <p:nvPr/>
        </p:nvSpPr>
        <p:spPr>
          <a:xfrm>
            <a:off x="4892388" y="3730843"/>
            <a:ext cx="140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负责前台买家用户代码编写；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B400C3-F0D9-4E34-9FBE-A75564517E85}"/>
              </a:ext>
            </a:extLst>
          </p:cNvPr>
          <p:cNvSpPr txBox="1"/>
          <p:nvPr/>
        </p:nvSpPr>
        <p:spPr>
          <a:xfrm>
            <a:off x="7747678" y="3730843"/>
            <a:ext cx="134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负责后台管理代码编写。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07999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33" grpId="0" animBg="1"/>
      <p:bldP spid="8" grpId="0" animBg="1"/>
      <p:bldP spid="2" grpId="0"/>
      <p:bldP spid="12" grpId="0"/>
      <p:bldP spid="17" grpId="0"/>
      <p:bldP spid="11" grpId="0"/>
      <p:bldP spid="13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19500" y="133062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</a:t>
            </a:r>
          </a:p>
        </p:txBody>
      </p:sp>
      <p:sp>
        <p:nvSpPr>
          <p:cNvPr id="12" name="MH_Picture_3"/>
          <p:cNvSpPr/>
          <p:nvPr>
            <p:custDataLst>
              <p:tags r:id="rId1"/>
            </p:custDataLst>
          </p:nvPr>
        </p:nvSpPr>
        <p:spPr>
          <a:xfrm>
            <a:off x="6216864" y="2598738"/>
            <a:ext cx="2634854" cy="218003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0">
            <a:solidFill>
              <a:srgbClr val="FFFFFF"/>
            </a:solidFill>
          </a:ln>
          <a:effectLst>
            <a:outerShdw blurRad="38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3" name="MH_Picture_1"/>
          <p:cNvSpPr/>
          <p:nvPr>
            <p:custDataLst>
              <p:tags r:id="rId2"/>
            </p:custDataLst>
          </p:nvPr>
        </p:nvSpPr>
        <p:spPr>
          <a:xfrm>
            <a:off x="5791200" y="1070413"/>
            <a:ext cx="2328251" cy="187380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0">
            <a:solidFill>
              <a:srgbClr val="FFFFFF"/>
            </a:solidFill>
          </a:ln>
          <a:effectLst>
            <a:outerShdw blurRad="38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14" name="MH_Picture_2"/>
          <p:cNvSpPr/>
          <p:nvPr>
            <p:custDataLst>
              <p:tags r:id="rId3"/>
            </p:custDataLst>
          </p:nvPr>
        </p:nvSpPr>
        <p:spPr>
          <a:xfrm>
            <a:off x="4407352" y="1943496"/>
            <a:ext cx="2487773" cy="2001441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0">
            <a:solidFill>
              <a:srgbClr val="FFFFFF"/>
            </a:solidFill>
          </a:ln>
          <a:effectLst>
            <a:outerShdw blurRad="381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80FD49-4441-4A63-BF90-3B615AEEA780}"/>
              </a:ext>
            </a:extLst>
          </p:cNvPr>
          <p:cNvSpPr txBox="1"/>
          <p:nvPr/>
        </p:nvSpPr>
        <p:spPr>
          <a:xfrm>
            <a:off x="309684" y="781788"/>
            <a:ext cx="38783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2019/3/16</a:t>
            </a:r>
            <a:r>
              <a:rPr lang="zh-CN" altLang="zh-CN" dirty="0"/>
              <a:t>完成项目计划书。</a:t>
            </a:r>
          </a:p>
          <a:p>
            <a:r>
              <a:rPr lang="en-US" altLang="zh-CN" dirty="0"/>
              <a:t>2019/3/19</a:t>
            </a:r>
            <a:r>
              <a:rPr lang="zh-CN" altLang="zh-CN" dirty="0"/>
              <a:t>项目计划书修订</a:t>
            </a:r>
          </a:p>
          <a:p>
            <a:r>
              <a:rPr lang="en-US" altLang="zh-CN" dirty="0"/>
              <a:t>2019/3/26</a:t>
            </a:r>
            <a:r>
              <a:rPr lang="zh-CN" altLang="zh-CN" dirty="0"/>
              <a:t>可行性分析报告</a:t>
            </a:r>
          </a:p>
          <a:p>
            <a:r>
              <a:rPr lang="en-US" altLang="zh-CN" dirty="0"/>
              <a:t>2019/4/2 </a:t>
            </a:r>
            <a:r>
              <a:rPr lang="zh-CN" altLang="zh-CN" dirty="0"/>
              <a:t>需求说明</a:t>
            </a:r>
            <a:r>
              <a:rPr lang="en-US" altLang="zh-CN" dirty="0"/>
              <a:t>SRS</a:t>
            </a:r>
            <a:r>
              <a:rPr lang="zh-CN" altLang="zh-CN" dirty="0"/>
              <a:t>，需求评审</a:t>
            </a:r>
            <a:r>
              <a:rPr lang="en-US" altLang="zh-CN" dirty="0"/>
              <a:t>ppt</a:t>
            </a:r>
            <a:endParaRPr lang="zh-CN" altLang="zh-CN" dirty="0"/>
          </a:p>
          <a:p>
            <a:r>
              <a:rPr lang="en-US" altLang="zh-CN" dirty="0"/>
              <a:t>2019/4/9 SRS</a:t>
            </a:r>
            <a:r>
              <a:rPr lang="zh-CN" altLang="zh-CN" dirty="0"/>
              <a:t>修订</a:t>
            </a:r>
          </a:p>
          <a:p>
            <a:r>
              <a:rPr lang="en-US" altLang="zh-CN" dirty="0"/>
              <a:t>2019/4/16</a:t>
            </a:r>
            <a:r>
              <a:rPr lang="zh-CN" altLang="zh-CN" dirty="0"/>
              <a:t>总体设计报告</a:t>
            </a:r>
          </a:p>
          <a:p>
            <a:r>
              <a:rPr lang="en-US" altLang="zh-CN" dirty="0"/>
              <a:t>2019/4/23</a:t>
            </a:r>
            <a:r>
              <a:rPr lang="zh-CN" altLang="zh-CN" dirty="0"/>
              <a:t>详细设计报告</a:t>
            </a:r>
          </a:p>
          <a:p>
            <a:r>
              <a:rPr lang="en-US" altLang="zh-CN" dirty="0"/>
              <a:t>2019/5/7 </a:t>
            </a:r>
            <a:r>
              <a:rPr lang="zh-CN" altLang="zh-CN" dirty="0"/>
              <a:t>总体设计及详细设计修订</a:t>
            </a:r>
            <a:r>
              <a:rPr lang="en-US" altLang="zh-CN" dirty="0"/>
              <a:t>+</a:t>
            </a:r>
            <a:r>
              <a:rPr lang="zh-CN" altLang="zh-CN" dirty="0"/>
              <a:t>翻转</a:t>
            </a:r>
            <a:r>
              <a:rPr lang="en-US" altLang="zh-CN" dirty="0"/>
              <a:t>ppt1</a:t>
            </a:r>
            <a:endParaRPr lang="zh-CN" altLang="zh-CN" dirty="0"/>
          </a:p>
          <a:p>
            <a:r>
              <a:rPr lang="en-US" altLang="zh-CN" dirty="0"/>
              <a:t>2019/5/14</a:t>
            </a:r>
            <a:r>
              <a:rPr lang="zh-CN" altLang="zh-CN" dirty="0"/>
              <a:t>代码清单</a:t>
            </a:r>
            <a:r>
              <a:rPr lang="en-US" altLang="zh-CN" dirty="0"/>
              <a:t>+</a:t>
            </a:r>
            <a:r>
              <a:rPr lang="zh-CN" altLang="zh-CN" dirty="0"/>
              <a:t>测试用例</a:t>
            </a:r>
            <a:r>
              <a:rPr lang="en-US" altLang="zh-CN" dirty="0"/>
              <a:t>+</a:t>
            </a:r>
            <a:r>
              <a:rPr lang="zh-CN" altLang="zh-CN" dirty="0"/>
              <a:t>翻转</a:t>
            </a:r>
            <a:r>
              <a:rPr lang="en-US" altLang="zh-CN" dirty="0"/>
              <a:t>ppt2</a:t>
            </a:r>
            <a:endParaRPr lang="zh-CN" altLang="zh-CN" dirty="0"/>
          </a:p>
          <a:p>
            <a:r>
              <a:rPr lang="en-US" altLang="zh-CN" dirty="0"/>
              <a:t>2019/5/21</a:t>
            </a:r>
            <a:r>
              <a:rPr lang="zh-CN" altLang="zh-CN" dirty="0"/>
              <a:t>系统测试报告</a:t>
            </a:r>
          </a:p>
          <a:p>
            <a:r>
              <a:rPr lang="en-US" altLang="zh-CN" dirty="0"/>
              <a:t>2019/5/28</a:t>
            </a:r>
            <a:r>
              <a:rPr lang="zh-CN" altLang="zh-CN" dirty="0"/>
              <a:t>测试报告修订</a:t>
            </a:r>
          </a:p>
          <a:p>
            <a:r>
              <a:rPr lang="en-US" altLang="zh-CN" dirty="0"/>
              <a:t>2019/6/11</a:t>
            </a:r>
            <a:r>
              <a:rPr lang="zh-CN" altLang="zh-CN" dirty="0"/>
              <a:t>项目总结报告，总评审</a:t>
            </a:r>
            <a:r>
              <a:rPr lang="en-US" altLang="zh-CN" dirty="0"/>
              <a:t>ppt</a:t>
            </a:r>
            <a:endParaRPr lang="zh-CN" altLang="zh-CN" dirty="0"/>
          </a:p>
          <a:p>
            <a:r>
              <a:rPr lang="en-US" altLang="zh-CN" dirty="0"/>
              <a:t>2019/6/18</a:t>
            </a:r>
            <a:r>
              <a:rPr lang="zh-CN" altLang="zh-CN" dirty="0"/>
              <a:t>课程收尾，课程作业评审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81066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19500" y="133062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甘特图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1F4D378-3408-4720-A5DD-BA81EC43E9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6557" y="717837"/>
            <a:ext cx="8470886" cy="45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6185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12801" y="-985"/>
            <a:ext cx="1770742" cy="5145469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8914" y="-985"/>
            <a:ext cx="1553029" cy="5145469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0015" y="1090308"/>
            <a:ext cx="2280862" cy="1333578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5635" y="1304820"/>
            <a:ext cx="2044557" cy="86302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67551" y="1090308"/>
            <a:ext cx="1440800" cy="452090"/>
          </a:xfrm>
          <a:prstGeom prst="rect">
            <a:avLst/>
          </a:prstGeom>
          <a:solidFill>
            <a:schemeClr val="accent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250" y="1017122"/>
            <a:ext cx="1970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20821" y="1381554"/>
            <a:ext cx="181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引言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719713" y="1381554"/>
            <a:ext cx="181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支持条件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20821" y="2578410"/>
            <a:ext cx="181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项目概述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19713" y="2578410"/>
            <a:ext cx="181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交付期限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020821" y="3711705"/>
            <a:ext cx="181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实施计划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49955" y="3711705"/>
            <a:ext cx="1814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专题计划要点</a:t>
            </a: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3629640" y="1476825"/>
            <a:ext cx="242593" cy="209569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zh-CN" altLang="zh-CN" sz="2400"/>
          </a:p>
        </p:txBody>
      </p:sp>
      <p:sp>
        <p:nvSpPr>
          <p:cNvPr id="21" name="等腰三角形 20"/>
          <p:cNvSpPr>
            <a:spLocks noChangeArrowheads="1"/>
          </p:cNvSpPr>
          <p:nvPr/>
        </p:nvSpPr>
        <p:spPr bwMode="auto">
          <a:xfrm rot="5400000">
            <a:off x="6328532" y="1476825"/>
            <a:ext cx="242593" cy="209569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zh-CN" altLang="zh-CN" sz="2400"/>
          </a:p>
        </p:txBody>
      </p:sp>
      <p:sp>
        <p:nvSpPr>
          <p:cNvPr id="22" name="等腰三角形 21"/>
          <p:cNvSpPr>
            <a:spLocks noChangeArrowheads="1"/>
          </p:cNvSpPr>
          <p:nvPr/>
        </p:nvSpPr>
        <p:spPr bwMode="auto">
          <a:xfrm rot="5400000">
            <a:off x="3629640" y="2643286"/>
            <a:ext cx="242593" cy="209569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zh-CN" altLang="zh-CN" sz="2400"/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3629640" y="3809747"/>
            <a:ext cx="242593" cy="209569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zh-CN" altLang="zh-CN" sz="2400"/>
          </a:p>
        </p:txBody>
      </p:sp>
      <p:sp>
        <p:nvSpPr>
          <p:cNvPr id="24" name="等腰三角形 23"/>
          <p:cNvSpPr>
            <a:spLocks noChangeArrowheads="1"/>
          </p:cNvSpPr>
          <p:nvPr/>
        </p:nvSpPr>
        <p:spPr bwMode="auto">
          <a:xfrm rot="5400000">
            <a:off x="6358775" y="2643286"/>
            <a:ext cx="242593" cy="209569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zh-CN" altLang="zh-CN" sz="2400"/>
          </a:p>
        </p:txBody>
      </p:sp>
      <p:sp>
        <p:nvSpPr>
          <p:cNvPr id="25" name="等腰三角形 24"/>
          <p:cNvSpPr>
            <a:spLocks noChangeArrowheads="1"/>
          </p:cNvSpPr>
          <p:nvPr/>
        </p:nvSpPr>
        <p:spPr bwMode="auto">
          <a:xfrm rot="5400000">
            <a:off x="6358774" y="3809747"/>
            <a:ext cx="242593" cy="209569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endParaRPr lang="zh-CN" altLang="zh-CN" sz="2400"/>
          </a:p>
        </p:txBody>
      </p:sp>
    </p:spTree>
    <p:extLst>
      <p:ext uri="{BB962C8B-B14F-4D97-AF65-F5344CB8AC3E}">
        <p14:creationId xmlns:p14="http://schemas.microsoft.com/office/powerpoint/2010/main" val="70029081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5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750"/>
                            </p:stCondLst>
                            <p:childTnLst>
                              <p:par>
                                <p:cTn id="5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75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75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25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50"/>
                            </p:stCondLst>
                            <p:childTnLst>
                              <p:par>
                                <p:cTn id="9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750"/>
                            </p:stCondLst>
                            <p:childTnLst>
                              <p:par>
                                <p:cTn id="10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8" grpId="0" animBg="1"/>
      <p:bldP spid="19" grpId="0" animBg="1"/>
      <p:bldP spid="10" grpId="0"/>
      <p:bldP spid="10" grpId="1"/>
      <p:bldP spid="12" grpId="0"/>
      <p:bldP spid="13" grpId="0"/>
      <p:bldP spid="14" grpId="0"/>
      <p:bldP spid="15" grpId="0"/>
      <p:bldP spid="16" grpId="0"/>
      <p:bldP spid="17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51225" y="133062"/>
            <a:ext cx="233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预算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F4E28D99-3F84-4B8A-AC18-0536F9B648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419034"/>
              </p:ext>
            </p:extLst>
          </p:nvPr>
        </p:nvGraphicFramePr>
        <p:xfrm>
          <a:off x="1934845" y="1784829"/>
          <a:ext cx="5274310" cy="30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EABA96B-038E-4832-9D58-E43C20DC0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50778"/>
              </p:ext>
            </p:extLst>
          </p:nvPr>
        </p:nvGraphicFramePr>
        <p:xfrm>
          <a:off x="1866265" y="931293"/>
          <a:ext cx="5411470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20">
                  <a:extLst>
                    <a:ext uri="{9D8B030D-6E8A-4147-A177-3AD203B41FA5}">
                      <a16:colId xmlns:a16="http://schemas.microsoft.com/office/drawing/2014/main" val="3716325796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601342319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1409542446"/>
                    </a:ext>
                  </a:extLst>
                </a:gridCol>
                <a:gridCol w="988060">
                  <a:extLst>
                    <a:ext uri="{9D8B030D-6E8A-4147-A177-3AD203B41FA5}">
                      <a16:colId xmlns:a16="http://schemas.microsoft.com/office/drawing/2014/main" val="800966807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704304858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78358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zh-CN" sz="1400" kern="100">
                          <a:effectLst/>
                        </a:rPr>
                        <a:t>产品原型及</a:t>
                      </a:r>
                      <a:r>
                        <a:rPr lang="en-US" sz="1400" kern="100">
                          <a:effectLst/>
                        </a:rPr>
                        <a:t>UI</a:t>
                      </a:r>
                      <a:r>
                        <a:rPr lang="zh-CN" sz="1400" kern="100">
                          <a:effectLst/>
                        </a:rPr>
                        <a:t>设计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zh-CN" sz="1400" kern="100">
                          <a:effectLst/>
                        </a:rPr>
                        <a:t>程序源码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zh-CN" sz="1400" kern="100">
                          <a:effectLst/>
                        </a:rPr>
                        <a:t>认证费用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zh-CN" sz="1400" kern="100">
                          <a:effectLst/>
                        </a:rPr>
                        <a:t>服务器费用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zh-CN" sz="1400" kern="100">
                          <a:effectLst/>
                        </a:rPr>
                        <a:t>维护费用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zh-CN" sz="1400" kern="100">
                          <a:effectLst/>
                        </a:rPr>
                        <a:t>总计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148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en-US" sz="1400" kern="100">
                          <a:effectLst/>
                        </a:rPr>
                        <a:t>300r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en-US" sz="1400" kern="100">
                          <a:effectLst/>
                        </a:rPr>
                        <a:t>60r/mon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en-US" sz="1400" kern="100">
                          <a:effectLst/>
                        </a:rPr>
                        <a:t>0</a:t>
                      </a:r>
                      <a:r>
                        <a:rPr lang="zh-CN" sz="1400" kern="100">
                          <a:effectLst/>
                        </a:rPr>
                        <a:t>元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3130550" algn="l"/>
                        </a:tabLst>
                      </a:pPr>
                      <a:r>
                        <a:rPr lang="en-US" sz="1400" kern="100" dirty="0">
                          <a:effectLst/>
                        </a:rPr>
                        <a:t>1020r/year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3307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20885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>
            <p:custDataLst>
              <p:tags r:id="rId2"/>
            </p:custDataLst>
          </p:nvPr>
        </p:nvSpPr>
        <p:spPr>
          <a:xfrm>
            <a:off x="2755107" y="1734741"/>
            <a:ext cx="3675460" cy="1351359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 flipH="1">
            <a:off x="2377679" y="1460897"/>
            <a:ext cx="1577578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 flipH="1">
            <a:off x="5195887" y="2235994"/>
            <a:ext cx="1577579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3609975" y="1835543"/>
            <a:ext cx="13696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>
            <a:off x="2850579" y="2958205"/>
            <a:ext cx="27036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6331967" y="188278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2850579" y="235784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466965" y="2103438"/>
            <a:ext cx="224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支持条件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/>
          <a:srcRect l="8967" t="23607" r="14545" b="39068"/>
          <a:stretch/>
        </p:blipFill>
        <p:spPr>
          <a:xfrm>
            <a:off x="4979654" y="1460897"/>
            <a:ext cx="1352313" cy="4869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423106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756" b="5907"/>
          <a:stretch/>
        </p:blipFill>
        <p:spPr>
          <a:xfrm>
            <a:off x="0" y="-53186"/>
            <a:ext cx="9144000" cy="3549767"/>
          </a:xfrm>
          <a:prstGeom prst="rect">
            <a:avLst/>
          </a:prstGeom>
        </p:spPr>
      </p:pic>
      <p:sp>
        <p:nvSpPr>
          <p:cNvPr id="4" name="MH_SubTitle_1"/>
          <p:cNvSpPr/>
          <p:nvPr>
            <p:custDataLst>
              <p:tags r:id="rId1"/>
            </p:custDataLst>
          </p:nvPr>
        </p:nvSpPr>
        <p:spPr>
          <a:xfrm>
            <a:off x="-1" y="2483832"/>
            <a:ext cx="5080001" cy="761135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anchor="ctr"/>
          <a:lstStyle/>
          <a:p>
            <a:pPr>
              <a:defRPr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系统支持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等腰三角形 4"/>
          <p:cNvSpPr>
            <a:spLocks noChangeArrowheads="1"/>
          </p:cNvSpPr>
          <p:nvPr/>
        </p:nvSpPr>
        <p:spPr bwMode="auto">
          <a:xfrm rot="5400000">
            <a:off x="283681" y="3744580"/>
            <a:ext cx="280808" cy="242582"/>
          </a:xfrm>
          <a:prstGeom prst="triangle">
            <a:avLst>
              <a:gd name="adj" fmla="val 50000"/>
            </a:avLst>
          </a:prstGeom>
          <a:solidFill>
            <a:srgbClr val="1E1D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2000"/>
          </a:p>
        </p:txBody>
      </p:sp>
      <p:sp>
        <p:nvSpPr>
          <p:cNvPr id="14" name="文本框 13"/>
          <p:cNvSpPr txBox="1"/>
          <p:nvPr/>
        </p:nvSpPr>
        <p:spPr>
          <a:xfrm>
            <a:off x="545376" y="3653491"/>
            <a:ext cx="2233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或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ios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1452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>
            <p:custDataLst>
              <p:tags r:id="rId2"/>
            </p:custDataLst>
          </p:nvPr>
        </p:nvSpPr>
        <p:spPr>
          <a:xfrm>
            <a:off x="2755107" y="1734741"/>
            <a:ext cx="3675460" cy="1351359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 flipH="1">
            <a:off x="2377679" y="1460897"/>
            <a:ext cx="1577578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 flipH="1">
            <a:off x="5195887" y="2235994"/>
            <a:ext cx="1577579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3609975" y="1835543"/>
            <a:ext cx="13696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>
            <a:off x="2850579" y="2958205"/>
            <a:ext cx="27036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6331967" y="188278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2850579" y="235784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466965" y="2103438"/>
            <a:ext cx="224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交付期限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 l="8237" t="22241" r="15274" b="39338"/>
          <a:stretch/>
        </p:blipFill>
        <p:spPr>
          <a:xfrm>
            <a:off x="4979654" y="1446609"/>
            <a:ext cx="1352314" cy="5012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439821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490681570614&amp;di=d8cb38c55e175514941effcb71f1267d&amp;imgtype=0&amp;src=http%3A%2F%2Fwww.51pptmoban.com%2Fd%2Ffile%2F2014%2F11%2F12%2F6f96f6e54cd5f86622270af43db21e2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07" b="8026"/>
          <a:stretch/>
        </p:blipFill>
        <p:spPr bwMode="auto">
          <a:xfrm>
            <a:off x="0" y="-53186"/>
            <a:ext cx="9144000" cy="354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H_SubTitle_1"/>
          <p:cNvSpPr/>
          <p:nvPr>
            <p:custDataLst>
              <p:tags r:id="rId1"/>
            </p:custDataLst>
          </p:nvPr>
        </p:nvSpPr>
        <p:spPr>
          <a:xfrm>
            <a:off x="-1" y="2483832"/>
            <a:ext cx="5080001" cy="761135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anchor="ctr"/>
          <a:lstStyle/>
          <a:p>
            <a:pPr>
              <a:defRPr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交付期限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5"/>
          <p:cNvSpPr txBox="1"/>
          <p:nvPr/>
        </p:nvSpPr>
        <p:spPr>
          <a:xfrm>
            <a:off x="225640" y="3680078"/>
            <a:ext cx="875326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学期末。</a:t>
            </a:r>
          </a:p>
        </p:txBody>
      </p:sp>
    </p:spTree>
    <p:extLst>
      <p:ext uri="{BB962C8B-B14F-4D97-AF65-F5344CB8AC3E}">
        <p14:creationId xmlns:p14="http://schemas.microsoft.com/office/powerpoint/2010/main" val="110869249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0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5233"/>
          <a:stretch/>
        </p:blipFill>
        <p:spPr>
          <a:xfrm>
            <a:off x="-1" y="-53619"/>
            <a:ext cx="9144000" cy="3550200"/>
          </a:xfrm>
          <a:prstGeom prst="rect">
            <a:avLst/>
          </a:prstGeom>
        </p:spPr>
      </p:pic>
      <p:sp>
        <p:nvSpPr>
          <p:cNvPr id="4" name="MH_SubTitle_1"/>
          <p:cNvSpPr/>
          <p:nvPr>
            <p:custDataLst>
              <p:tags r:id="rId1"/>
            </p:custDataLst>
          </p:nvPr>
        </p:nvSpPr>
        <p:spPr>
          <a:xfrm>
            <a:off x="-1" y="2483832"/>
            <a:ext cx="5076826" cy="761135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anchor="ctr"/>
          <a:lstStyle/>
          <a:p>
            <a:pPr>
              <a:defRPr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专题计划要点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47774" y="3743325"/>
            <a:ext cx="286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响应客户需求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228724" y="4562475"/>
            <a:ext cx="286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用户安全保障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981699" y="3752850"/>
            <a:ext cx="286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用户满意度维护</a:t>
            </a:r>
          </a:p>
        </p:txBody>
      </p:sp>
    </p:spTree>
    <p:extLst>
      <p:ext uri="{BB962C8B-B14F-4D97-AF65-F5344CB8AC3E}">
        <p14:creationId xmlns:p14="http://schemas.microsoft.com/office/powerpoint/2010/main" val="210377769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9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t="5233"/>
          <a:stretch/>
        </p:blipFill>
        <p:spPr>
          <a:xfrm>
            <a:off x="-1" y="-53619"/>
            <a:ext cx="9144000" cy="3550200"/>
          </a:xfrm>
          <a:prstGeom prst="rect">
            <a:avLst/>
          </a:prstGeom>
        </p:spPr>
      </p:pic>
      <p:sp>
        <p:nvSpPr>
          <p:cNvPr id="4" name="MH_SubTitle_1"/>
          <p:cNvSpPr/>
          <p:nvPr>
            <p:custDataLst>
              <p:tags r:id="rId1"/>
            </p:custDataLst>
          </p:nvPr>
        </p:nvSpPr>
        <p:spPr>
          <a:xfrm>
            <a:off x="-1" y="2483832"/>
            <a:ext cx="5080001" cy="761135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anchor="ctr"/>
          <a:lstStyle/>
          <a:p>
            <a:pPr>
              <a:defRPr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分工及评分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AutoShape 2"/>
          <p:cNvSpPr>
            <a:spLocks/>
          </p:cNvSpPr>
          <p:nvPr/>
        </p:nvSpPr>
        <p:spPr bwMode="auto">
          <a:xfrm>
            <a:off x="3519132" y="3627910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3" name="AutoShape 2"/>
          <p:cNvSpPr>
            <a:spLocks/>
          </p:cNvSpPr>
          <p:nvPr/>
        </p:nvSpPr>
        <p:spPr bwMode="auto">
          <a:xfrm>
            <a:off x="6320033" y="3627910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104264" y="3627910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0597" y="415663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  <a:cs typeface="Titillium" charset="0"/>
              </a:rPr>
              <a:t>乔寒月</a:t>
            </a:r>
            <a:endParaRPr lang="en-US" altLang="zh-CN" sz="20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15464" y="415663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  <a:cs typeface="Titillium" charset="0"/>
              </a:rPr>
              <a:t>李欣飏</a:t>
            </a:r>
            <a:endParaRPr lang="en-US" altLang="zh-CN" sz="20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16365" y="417273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ea"/>
                <a:cs typeface="Titillium" charset="0"/>
              </a:rPr>
              <a:t>吴智宏</a:t>
            </a:r>
            <a:endParaRPr lang="en-US" altLang="zh-CN" sz="2000" dirty="0">
              <a:solidFill>
                <a:schemeClr val="bg1"/>
              </a:solidFill>
              <a:latin typeface="+mn-ea"/>
              <a:cs typeface="Titillium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3413" y="3696888"/>
            <a:ext cx="50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01</a:t>
            </a:r>
          </a:p>
        </p:txBody>
      </p:sp>
      <p:sp>
        <p:nvSpPr>
          <p:cNvPr id="13" name="矩形 12"/>
          <p:cNvSpPr/>
          <p:nvPr/>
        </p:nvSpPr>
        <p:spPr>
          <a:xfrm>
            <a:off x="3938281" y="3711065"/>
            <a:ext cx="50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02</a:t>
            </a:r>
          </a:p>
        </p:txBody>
      </p:sp>
      <p:sp>
        <p:nvSpPr>
          <p:cNvPr id="18" name="矩形 17"/>
          <p:cNvSpPr/>
          <p:nvPr/>
        </p:nvSpPr>
        <p:spPr>
          <a:xfrm>
            <a:off x="6739182" y="3711065"/>
            <a:ext cx="508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cs typeface="Titillium" charset="0"/>
              </a:rPr>
              <a:t>03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C25661-31EE-45F5-85C7-8EE40F227EC1}"/>
              </a:ext>
            </a:extLst>
          </p:cNvPr>
          <p:cNvSpPr txBox="1"/>
          <p:nvPr/>
        </p:nvSpPr>
        <p:spPr>
          <a:xfrm>
            <a:off x="1580707" y="3711065"/>
            <a:ext cx="1938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撰写项目计划书</a:t>
            </a:r>
            <a:r>
              <a:rPr lang="zh-CN" altLang="en-US" dirty="0"/>
              <a:t>及</a:t>
            </a:r>
            <a:r>
              <a:rPr lang="en-US" altLang="zh-CN" dirty="0"/>
              <a:t>ppt</a:t>
            </a:r>
            <a:r>
              <a:rPr lang="zh-CN" altLang="en-US" dirty="0"/>
              <a:t>，分配任务，整理组员提供资料。</a:t>
            </a:r>
            <a:endParaRPr lang="en-US" altLang="zh-CN" dirty="0"/>
          </a:p>
          <a:p>
            <a:r>
              <a:rPr lang="zh-CN" altLang="en-US" dirty="0"/>
              <a:t>评分</a:t>
            </a:r>
            <a:r>
              <a:rPr lang="en-US" altLang="zh-CN" dirty="0"/>
              <a:t>:95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B7C864-3E63-4AC4-BE0F-4D8F81E7C1C0}"/>
              </a:ext>
            </a:extLst>
          </p:cNvPr>
          <p:cNvSpPr txBox="1"/>
          <p:nvPr/>
        </p:nvSpPr>
        <p:spPr>
          <a:xfrm>
            <a:off x="4892388" y="3730843"/>
            <a:ext cx="1401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小组</a:t>
            </a:r>
            <a:r>
              <a:rPr lang="en-US" altLang="zh-CN" dirty="0"/>
              <a:t>logo</a:t>
            </a:r>
            <a:r>
              <a:rPr lang="zh-CN" altLang="en-US" dirty="0"/>
              <a:t>设计</a:t>
            </a:r>
            <a:endParaRPr lang="en-US" altLang="zh-CN" dirty="0"/>
          </a:p>
          <a:p>
            <a:r>
              <a:rPr lang="zh-CN" altLang="en-US" dirty="0"/>
              <a:t>评分：</a:t>
            </a:r>
            <a:r>
              <a:rPr lang="en-US" altLang="zh-CN" dirty="0"/>
              <a:t>93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B400C3-F0D9-4E34-9FBE-A75564517E85}"/>
              </a:ext>
            </a:extLst>
          </p:cNvPr>
          <p:cNvSpPr txBox="1"/>
          <p:nvPr/>
        </p:nvSpPr>
        <p:spPr>
          <a:xfrm>
            <a:off x="7747678" y="3730843"/>
            <a:ext cx="1346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绘制甘特图、瀑布模型，进行问卷调查。</a:t>
            </a:r>
            <a:endParaRPr lang="en-US" altLang="zh-CN" dirty="0"/>
          </a:p>
          <a:p>
            <a:r>
              <a:rPr lang="zh-CN" altLang="en-US" dirty="0"/>
              <a:t>评分：</a:t>
            </a:r>
            <a:r>
              <a:rPr lang="en-US" altLang="zh-CN" dirty="0"/>
              <a:t>94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18220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33" grpId="0" animBg="1"/>
      <p:bldP spid="8" grpId="0" animBg="1"/>
      <p:bldP spid="2" grpId="0"/>
      <p:bldP spid="12" grpId="0"/>
      <p:bldP spid="17" grpId="0"/>
      <p:bldP spid="11" grpId="0"/>
      <p:bldP spid="13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A_图片 6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r="11126"/>
          <a:stretch/>
        </p:blipFill>
        <p:spPr>
          <a:xfrm>
            <a:off x="-1970" y="-985"/>
            <a:ext cx="9145970" cy="5145470"/>
          </a:xfrm>
          <a:prstGeom prst="rect">
            <a:avLst/>
          </a:prstGeom>
        </p:spPr>
      </p:pic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矩形 9"/>
          <p:cNvSpPr/>
          <p:nvPr>
            <p:custDataLst>
              <p:tags r:id="rId3"/>
            </p:custDataLst>
          </p:nvPr>
        </p:nvSpPr>
        <p:spPr>
          <a:xfrm>
            <a:off x="3522436" y="1588176"/>
            <a:ext cx="2048327" cy="19277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521ADC-7F9C-41D8-9A63-A8211C9688C2}"/>
              </a:ext>
            </a:extLst>
          </p:cNvPr>
          <p:cNvSpPr txBox="1"/>
          <p:nvPr/>
        </p:nvSpPr>
        <p:spPr>
          <a:xfrm>
            <a:off x="588334" y="2044194"/>
            <a:ext cx="878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/>
              <a:t>QUESTION AND ANSWER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47152865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A_图片 6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r="11126"/>
          <a:stretch/>
        </p:blipFill>
        <p:spPr>
          <a:xfrm>
            <a:off x="-1970" y="-985"/>
            <a:ext cx="9145970" cy="5145470"/>
          </a:xfrm>
          <a:prstGeom prst="rect">
            <a:avLst/>
          </a:prstGeom>
        </p:spPr>
      </p:pic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PA_矩形 58"/>
          <p:cNvSpPr/>
          <p:nvPr>
            <p:custDataLst>
              <p:tags r:id="rId3"/>
            </p:custDataLst>
          </p:nvPr>
        </p:nvSpPr>
        <p:spPr>
          <a:xfrm>
            <a:off x="3124545" y="1134343"/>
            <a:ext cx="2848712" cy="2843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_矩形 7"/>
          <p:cNvSpPr/>
          <p:nvPr>
            <p:custDataLst>
              <p:tags r:id="rId4"/>
            </p:custDataLst>
          </p:nvPr>
        </p:nvSpPr>
        <p:spPr>
          <a:xfrm>
            <a:off x="3177047" y="1182474"/>
            <a:ext cx="2739105" cy="273910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文本框 13"/>
          <p:cNvSpPr txBox="1"/>
          <p:nvPr>
            <p:custDataLst>
              <p:tags r:id="rId5"/>
            </p:custDataLst>
          </p:nvPr>
        </p:nvSpPr>
        <p:spPr>
          <a:xfrm>
            <a:off x="3548745" y="2362721"/>
            <a:ext cx="2048327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聆 听</a:t>
            </a:r>
          </a:p>
        </p:txBody>
      </p:sp>
      <p:sp>
        <p:nvSpPr>
          <p:cNvPr id="16" name="PA_文本框 15"/>
          <p:cNvSpPr txBox="1"/>
          <p:nvPr>
            <p:custDataLst>
              <p:tags r:id="rId6"/>
            </p:custDataLst>
          </p:nvPr>
        </p:nvSpPr>
        <p:spPr>
          <a:xfrm>
            <a:off x="3545306" y="1286319"/>
            <a:ext cx="2051765" cy="119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感 谢</a:t>
            </a:r>
          </a:p>
        </p:txBody>
      </p:sp>
      <p:sp>
        <p:nvSpPr>
          <p:cNvPr id="10" name="PA_矩形 9"/>
          <p:cNvSpPr/>
          <p:nvPr>
            <p:custDataLst>
              <p:tags r:id="rId7"/>
            </p:custDataLst>
          </p:nvPr>
        </p:nvSpPr>
        <p:spPr>
          <a:xfrm>
            <a:off x="3522436" y="1588176"/>
            <a:ext cx="2048327" cy="19277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8"/>
            </p:custDataLst>
          </p:nvPr>
        </p:nvSpPr>
        <p:spPr>
          <a:xfrm>
            <a:off x="3272972" y="2419350"/>
            <a:ext cx="2565400" cy="33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PA_矩形 14"/>
          <p:cNvSpPr/>
          <p:nvPr>
            <p:custDataLst>
              <p:tags r:id="rId9"/>
            </p:custDataLst>
          </p:nvPr>
        </p:nvSpPr>
        <p:spPr>
          <a:xfrm>
            <a:off x="3203378" y="2410996"/>
            <a:ext cx="2704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Thank you for your listening</a:t>
            </a:r>
            <a:endParaRPr lang="zh-CN" altLang="en-US" sz="1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110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30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" grpId="0" animBg="1"/>
      <p:bldP spid="14" grpId="0"/>
      <p:bldP spid="16" grpId="0"/>
      <p:bldP spid="10" grpId="0" animBg="1"/>
      <p:bldP spid="13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>
            <p:custDataLst>
              <p:tags r:id="rId2"/>
            </p:custDataLst>
          </p:nvPr>
        </p:nvSpPr>
        <p:spPr>
          <a:xfrm>
            <a:off x="2755107" y="1734741"/>
            <a:ext cx="3675460" cy="1351359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kern="0">
              <a:solidFill>
                <a:prstClr val="white"/>
              </a:solidFill>
            </a:endParaRPr>
          </a:p>
        </p:txBody>
      </p:sp>
      <p:cxnSp>
        <p:nvCxnSpPr>
          <p:cNvPr id="23" name="直接连接符 22"/>
          <p:cNvCxnSpPr/>
          <p:nvPr>
            <p:custDataLst>
              <p:tags r:id="rId3"/>
            </p:custDataLst>
          </p:nvPr>
        </p:nvCxnSpPr>
        <p:spPr>
          <a:xfrm flipH="1">
            <a:off x="2377679" y="1460897"/>
            <a:ext cx="1577578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24" name="直接连接符 23"/>
          <p:cNvCxnSpPr/>
          <p:nvPr>
            <p:custDataLst>
              <p:tags r:id="rId4"/>
            </p:custDataLst>
          </p:nvPr>
        </p:nvCxnSpPr>
        <p:spPr>
          <a:xfrm flipH="1">
            <a:off x="5195887" y="2235994"/>
            <a:ext cx="1577579" cy="113823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直接连接符 5"/>
          <p:cNvCxnSpPr>
            <a:cxnSpLocks/>
          </p:cNvCxnSpPr>
          <p:nvPr/>
        </p:nvCxnSpPr>
        <p:spPr>
          <a:xfrm>
            <a:off x="3609975" y="1835543"/>
            <a:ext cx="13696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>
            <a:off x="2850579" y="2958205"/>
            <a:ext cx="27036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6331967" y="188278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cxnSpLocks/>
          </p:cNvCxnSpPr>
          <p:nvPr/>
        </p:nvCxnSpPr>
        <p:spPr>
          <a:xfrm>
            <a:off x="2850579" y="2357840"/>
            <a:ext cx="0" cy="6018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599854" y="2135264"/>
            <a:ext cx="1944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zh-CN" altLang="en-US" sz="28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引言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8967" t="23337" r="14545" b="39338"/>
          <a:stretch/>
        </p:blipFill>
        <p:spPr>
          <a:xfrm>
            <a:off x="4979654" y="1451371"/>
            <a:ext cx="1352313" cy="4869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122212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19500" y="133062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MH_Other_34"/>
          <p:cNvCxnSpPr>
            <a:cxnSpLocks/>
          </p:cNvCxnSpPr>
          <p:nvPr/>
        </p:nvCxnSpPr>
        <p:spPr>
          <a:xfrm>
            <a:off x="6598221" y="2708569"/>
            <a:ext cx="1539433" cy="0"/>
          </a:xfrm>
          <a:prstGeom prst="line">
            <a:avLst/>
          </a:prstGeom>
          <a:ln>
            <a:solidFill>
              <a:srgbClr val="B6B6B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MH_Other_36"/>
          <p:cNvCxnSpPr/>
          <p:nvPr/>
        </p:nvCxnSpPr>
        <p:spPr>
          <a:xfrm>
            <a:off x="5870942" y="4422158"/>
            <a:ext cx="2331278" cy="0"/>
          </a:xfrm>
          <a:prstGeom prst="line">
            <a:avLst/>
          </a:prstGeom>
          <a:ln>
            <a:solidFill>
              <a:srgbClr val="B6B6B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MH_Other_38"/>
          <p:cNvCxnSpPr/>
          <p:nvPr/>
        </p:nvCxnSpPr>
        <p:spPr>
          <a:xfrm>
            <a:off x="645039" y="2362591"/>
            <a:ext cx="1825896" cy="0"/>
          </a:xfrm>
          <a:prstGeom prst="line">
            <a:avLst/>
          </a:prstGeom>
          <a:ln>
            <a:solidFill>
              <a:srgbClr val="B6B6B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MH_Other_40"/>
          <p:cNvCxnSpPr/>
          <p:nvPr/>
        </p:nvCxnSpPr>
        <p:spPr>
          <a:xfrm>
            <a:off x="1427541" y="3652311"/>
            <a:ext cx="3204374" cy="0"/>
          </a:xfrm>
          <a:prstGeom prst="line">
            <a:avLst/>
          </a:prstGeom>
          <a:ln>
            <a:solidFill>
              <a:srgbClr val="B6B6B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B5D10DE-F563-4C9B-A4B4-8E5564F74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0" y="1447508"/>
            <a:ext cx="4483770" cy="25221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26618DF-8D8D-42C3-A205-E55CD5E58C20}"/>
              </a:ext>
            </a:extLst>
          </p:cNvPr>
          <p:cNvSpPr txBox="1"/>
          <p:nvPr/>
        </p:nvSpPr>
        <p:spPr>
          <a:xfrm>
            <a:off x="5307018" y="2093801"/>
            <a:ext cx="3459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图中是一个由</a:t>
            </a:r>
            <a:r>
              <a:rPr lang="en-US" altLang="zh-CN" dirty="0"/>
              <a:t>G23</a:t>
            </a:r>
            <a:r>
              <a:rPr lang="zh-CN" altLang="en-US" dirty="0"/>
              <a:t>拟成的小人，象征我们的三个组员不畏上坡路上的艰辛困难，攀登高峰，成为天空中闪耀的明星。</a:t>
            </a:r>
          </a:p>
        </p:txBody>
      </p:sp>
    </p:spTree>
    <p:extLst>
      <p:ext uri="{BB962C8B-B14F-4D97-AF65-F5344CB8AC3E}">
        <p14:creationId xmlns:p14="http://schemas.microsoft.com/office/powerpoint/2010/main" val="2172724172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9"/>
          <a:stretch/>
        </p:blipFill>
        <p:spPr>
          <a:xfrm>
            <a:off x="0" y="0"/>
            <a:ext cx="9144000" cy="3511180"/>
          </a:xfrm>
          <a:prstGeom prst="rect">
            <a:avLst/>
          </a:prstGeom>
        </p:spPr>
      </p:pic>
      <p:sp>
        <p:nvSpPr>
          <p:cNvPr id="4" name="MH_SubTitle_1"/>
          <p:cNvSpPr/>
          <p:nvPr>
            <p:custDataLst>
              <p:tags r:id="rId2"/>
            </p:custDataLst>
          </p:nvPr>
        </p:nvSpPr>
        <p:spPr>
          <a:xfrm>
            <a:off x="-1" y="2483832"/>
            <a:ext cx="4804229" cy="761135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" anchor="ctr"/>
          <a:lstStyle/>
          <a:p>
            <a:pPr>
              <a:defRPr/>
            </a:pPr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编写目的</a:t>
            </a:r>
            <a:endParaRPr lang="zh-CN" altLang="en-US" sz="36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5855" y="3699866"/>
            <a:ext cx="8694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zh-CN" dirty="0"/>
              <a:t>我们可以在校内学生自己交易，可以有效的监督交易的可行性，对比淘宝，免去快递，为学生提供出闲置的平台，对比咸鱼又少了很多的不可靠性，避免了直接拉群可能会出现的信任危机，例如我们的用户和商家都需要实名认证，这样在交易过程中出现的问题，我们都可以找到源头迅速解决，在个人安全出现问题时，可以进行快速调查。当交易出现问题超过三次时，我们将考虑是否继续允许用户再次进行交易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2156113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92"/>
          <p:cNvPicPr>
            <a:picLocks noChangeAspect="1"/>
          </p:cNvPicPr>
          <p:nvPr/>
        </p:nvPicPr>
        <p:blipFill rotWithShape="1">
          <a:blip r:embed="rId32"/>
          <a:srcRect t="24373" b="1149"/>
          <a:stretch/>
        </p:blipFill>
        <p:spPr>
          <a:xfrm>
            <a:off x="1006291" y="2581351"/>
            <a:ext cx="7693819" cy="305112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 rotWithShape="1">
          <a:blip r:embed="rId32"/>
          <a:srcRect b="75590"/>
          <a:stretch/>
        </p:blipFill>
        <p:spPr>
          <a:xfrm>
            <a:off x="1001085" y="1581322"/>
            <a:ext cx="7693819" cy="100002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36050" y="13616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1668495" y="1856744"/>
            <a:ext cx="534874" cy="517806"/>
            <a:chOff x="1668495" y="1856744"/>
            <a:chExt cx="534874" cy="517806"/>
          </a:xfrm>
        </p:grpSpPr>
        <p:grpSp>
          <p:nvGrpSpPr>
            <p:cNvPr id="90" name="组合 89"/>
            <p:cNvGrpSpPr/>
            <p:nvPr/>
          </p:nvGrpSpPr>
          <p:grpSpPr>
            <a:xfrm>
              <a:off x="1668495" y="1856744"/>
              <a:ext cx="534874" cy="517806"/>
              <a:chOff x="1668495" y="1856744"/>
              <a:chExt cx="534874" cy="517806"/>
            </a:xfrm>
          </p:grpSpPr>
          <p:sp>
            <p:nvSpPr>
              <p:cNvPr id="43" name="MH_Other_1"/>
              <p:cNvSpPr>
                <a:spLocks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668495" y="1856744"/>
                <a:ext cx="534874" cy="517806"/>
              </a:xfrm>
              <a:custGeom>
                <a:avLst/>
                <a:gdLst>
                  <a:gd name="T0" fmla="*/ 2147483646 w 30"/>
                  <a:gd name="T1" fmla="*/ 2147483646 h 30"/>
                  <a:gd name="T2" fmla="*/ 2147483646 w 30"/>
                  <a:gd name="T3" fmla="*/ 2147483646 h 30"/>
                  <a:gd name="T4" fmla="*/ 2147483646 w 30"/>
                  <a:gd name="T5" fmla="*/ 2147483646 h 30"/>
                  <a:gd name="T6" fmla="*/ 0 w 30"/>
                  <a:gd name="T7" fmla="*/ 2147483646 h 30"/>
                  <a:gd name="T8" fmla="*/ 0 w 30"/>
                  <a:gd name="T9" fmla="*/ 2147483646 h 30"/>
                  <a:gd name="T10" fmla="*/ 2147483646 w 30"/>
                  <a:gd name="T11" fmla="*/ 0 h 30"/>
                  <a:gd name="T12" fmla="*/ 2147483646 w 30"/>
                  <a:gd name="T13" fmla="*/ 0 h 30"/>
                  <a:gd name="T14" fmla="*/ 2147483646 w 30"/>
                  <a:gd name="T15" fmla="*/ 2147483646 h 30"/>
                  <a:gd name="T16" fmla="*/ 2147483646 w 30"/>
                  <a:gd name="T17" fmla="*/ 2147483646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0" h="30">
                    <a:moveTo>
                      <a:pt x="30" y="27"/>
                    </a:moveTo>
                    <a:cubicBezTo>
                      <a:pt x="30" y="28"/>
                      <a:pt x="28" y="30"/>
                      <a:pt x="26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8" y="0"/>
                      <a:pt x="30" y="2"/>
                      <a:pt x="30" y="3"/>
                    </a:cubicBezTo>
                    <a:cubicBezTo>
                      <a:pt x="30" y="27"/>
                      <a:pt x="30" y="27"/>
                      <a:pt x="30" y="27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CN" altLang="en-US" sz="3200"/>
              </a:p>
            </p:txBody>
          </p:sp>
          <p:sp>
            <p:nvSpPr>
              <p:cNvPr id="44" name="MH_Other_2"/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891228" y="1978580"/>
                <a:ext cx="302234" cy="395968"/>
              </a:xfrm>
              <a:custGeom>
                <a:avLst/>
                <a:gdLst>
                  <a:gd name="T0" fmla="*/ 2147483646 w 17"/>
                  <a:gd name="T1" fmla="*/ 0 h 23"/>
                  <a:gd name="T2" fmla="*/ 0 w 17"/>
                  <a:gd name="T3" fmla="*/ 2147483646 h 23"/>
                  <a:gd name="T4" fmla="*/ 2147483646 w 17"/>
                  <a:gd name="T5" fmla="*/ 2147483646 h 23"/>
                  <a:gd name="T6" fmla="*/ 2147483646 w 17"/>
                  <a:gd name="T7" fmla="*/ 2147483646 h 23"/>
                  <a:gd name="T8" fmla="*/ 2147483646 w 17"/>
                  <a:gd name="T9" fmla="*/ 2147483646 h 23"/>
                  <a:gd name="T10" fmla="*/ 2147483646 w 17"/>
                  <a:gd name="T11" fmla="*/ 2147483646 h 23"/>
                  <a:gd name="T12" fmla="*/ 2147483646 w 17"/>
                  <a:gd name="T13" fmla="*/ 0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7" h="23">
                    <a:moveTo>
                      <a:pt x="10" y="0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5" y="23"/>
                      <a:pt x="17" y="21"/>
                      <a:pt x="17" y="2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endParaRPr lang="zh-CN" altLang="en-US" sz="3200"/>
              </a:p>
            </p:txBody>
          </p:sp>
        </p:grpSp>
        <p:sp>
          <p:nvSpPr>
            <p:cNvPr id="45" name="MH_Other_3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1769390" y="1978581"/>
              <a:ext cx="324106" cy="295073"/>
            </a:xfrm>
            <a:custGeom>
              <a:avLst/>
              <a:gdLst>
                <a:gd name="T0" fmla="*/ 2147483646 w 18"/>
                <a:gd name="T1" fmla="*/ 2147483646 h 17"/>
                <a:gd name="T2" fmla="*/ 2147483646 w 18"/>
                <a:gd name="T3" fmla="*/ 2147483646 h 17"/>
                <a:gd name="T4" fmla="*/ 2147483646 w 18"/>
                <a:gd name="T5" fmla="*/ 2147483646 h 17"/>
                <a:gd name="T6" fmla="*/ 2147483646 w 18"/>
                <a:gd name="T7" fmla="*/ 2147483646 h 17"/>
                <a:gd name="T8" fmla="*/ 2147483646 w 18"/>
                <a:gd name="T9" fmla="*/ 2147483646 h 17"/>
                <a:gd name="T10" fmla="*/ 2147483646 w 18"/>
                <a:gd name="T11" fmla="*/ 2147483646 h 17"/>
                <a:gd name="T12" fmla="*/ 2147483646 w 18"/>
                <a:gd name="T13" fmla="*/ 2147483646 h 17"/>
                <a:gd name="T14" fmla="*/ 2147483646 w 18"/>
                <a:gd name="T15" fmla="*/ 0 h 17"/>
                <a:gd name="T16" fmla="*/ 2147483646 w 18"/>
                <a:gd name="T17" fmla="*/ 2147483646 h 17"/>
                <a:gd name="T18" fmla="*/ 2147483646 w 18"/>
                <a:gd name="T19" fmla="*/ 2147483646 h 17"/>
                <a:gd name="T20" fmla="*/ 2147483646 w 18"/>
                <a:gd name="T21" fmla="*/ 2147483646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7">
                  <a:moveTo>
                    <a:pt x="9" y="17"/>
                  </a:moveTo>
                  <a:cubicBezTo>
                    <a:pt x="8" y="17"/>
                    <a:pt x="8" y="17"/>
                    <a:pt x="7" y="17"/>
                  </a:cubicBezTo>
                  <a:cubicBezTo>
                    <a:pt x="7" y="17"/>
                    <a:pt x="0" y="9"/>
                    <a:pt x="1" y="9"/>
                  </a:cubicBezTo>
                  <a:cubicBezTo>
                    <a:pt x="1" y="8"/>
                    <a:pt x="4" y="8"/>
                    <a:pt x="4" y="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2"/>
                    <a:pt x="9" y="10"/>
                    <a:pt x="10" y="9"/>
                  </a:cubicBezTo>
                  <a:cubicBezTo>
                    <a:pt x="11" y="6"/>
                    <a:pt x="13" y="2"/>
                    <a:pt x="15" y="1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8" y="1"/>
                    <a:pt x="15" y="4"/>
                    <a:pt x="12" y="10"/>
                  </a:cubicBezTo>
                  <a:cubicBezTo>
                    <a:pt x="11" y="13"/>
                    <a:pt x="10" y="16"/>
                    <a:pt x="10" y="16"/>
                  </a:cubicBezTo>
                  <a:cubicBezTo>
                    <a:pt x="10" y="17"/>
                    <a:pt x="9" y="17"/>
                    <a:pt x="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200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1805562" y="1430316"/>
            <a:ext cx="300246" cy="289363"/>
            <a:chOff x="1805562" y="1430316"/>
            <a:chExt cx="300246" cy="289363"/>
          </a:xfrm>
        </p:grpSpPr>
        <p:sp>
          <p:nvSpPr>
            <p:cNvPr id="47" name="MH_Other_5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805562" y="1430316"/>
              <a:ext cx="300246" cy="289363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>
                <a:latin typeface="+mn-lt"/>
                <a:ea typeface="+mn-ea"/>
              </a:endParaRPr>
            </a:p>
          </p:txBody>
        </p:sp>
        <p:sp>
          <p:nvSpPr>
            <p:cNvPr id="48" name="MH_Other_6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1855058" y="1481715"/>
              <a:ext cx="196849" cy="186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>
                <a:latin typeface="+mn-lt"/>
                <a:ea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341511" y="1856744"/>
            <a:ext cx="518967" cy="517806"/>
            <a:chOff x="7341511" y="1856744"/>
            <a:chExt cx="518967" cy="517806"/>
          </a:xfrm>
        </p:grpSpPr>
        <p:sp>
          <p:nvSpPr>
            <p:cNvPr id="49" name="MH_Other_7"/>
            <p:cNvSpPr>
              <a:spLocks noEditPoints="1"/>
            </p:cNvSpPr>
            <p:nvPr>
              <p:custDataLst>
                <p:tags r:id="rId22"/>
              </p:custDataLst>
            </p:nvPr>
          </p:nvSpPr>
          <p:spPr bwMode="auto">
            <a:xfrm>
              <a:off x="7341511" y="1856744"/>
              <a:ext cx="518967" cy="517806"/>
            </a:xfrm>
            <a:custGeom>
              <a:avLst/>
              <a:gdLst>
                <a:gd name="T0" fmla="*/ 2147483646 w 29"/>
                <a:gd name="T1" fmla="*/ 2147483646 h 30"/>
                <a:gd name="T2" fmla="*/ 2147483646 w 29"/>
                <a:gd name="T3" fmla="*/ 2147483646 h 30"/>
                <a:gd name="T4" fmla="*/ 2147483646 w 29"/>
                <a:gd name="T5" fmla="*/ 2147483646 h 30"/>
                <a:gd name="T6" fmla="*/ 2147483646 w 29"/>
                <a:gd name="T7" fmla="*/ 2147483646 h 30"/>
                <a:gd name="T8" fmla="*/ 2147483646 w 29"/>
                <a:gd name="T9" fmla="*/ 2147483646 h 30"/>
                <a:gd name="T10" fmla="*/ 2147483646 w 29"/>
                <a:gd name="T11" fmla="*/ 2147483646 h 30"/>
                <a:gd name="T12" fmla="*/ 2147483646 w 29"/>
                <a:gd name="T13" fmla="*/ 2147483646 h 30"/>
                <a:gd name="T14" fmla="*/ 2147483646 w 29"/>
                <a:gd name="T15" fmla="*/ 0 h 30"/>
                <a:gd name="T16" fmla="*/ 2147483646 w 29"/>
                <a:gd name="T17" fmla="*/ 0 h 30"/>
                <a:gd name="T18" fmla="*/ 0 w 29"/>
                <a:gd name="T19" fmla="*/ 2147483646 h 30"/>
                <a:gd name="T20" fmla="*/ 0 w 29"/>
                <a:gd name="T21" fmla="*/ 2147483646 h 30"/>
                <a:gd name="T22" fmla="*/ 2147483646 w 29"/>
                <a:gd name="T23" fmla="*/ 2147483646 h 30"/>
                <a:gd name="T24" fmla="*/ 2147483646 w 29"/>
                <a:gd name="T25" fmla="*/ 2147483646 h 30"/>
                <a:gd name="T26" fmla="*/ 2147483646 w 29"/>
                <a:gd name="T27" fmla="*/ 2147483646 h 30"/>
                <a:gd name="T28" fmla="*/ 2147483646 w 29"/>
                <a:gd name="T29" fmla="*/ 2147483646 h 30"/>
                <a:gd name="T30" fmla="*/ 2147483646 w 29"/>
                <a:gd name="T31" fmla="*/ 0 h 3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9" h="30">
                  <a:moveTo>
                    <a:pt x="19" y="30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8"/>
                    <a:pt x="28" y="30"/>
                    <a:pt x="26" y="30"/>
                  </a:cubicBezTo>
                  <a:cubicBezTo>
                    <a:pt x="19" y="30"/>
                    <a:pt x="19" y="30"/>
                    <a:pt x="19" y="30"/>
                  </a:cubicBezTo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1" y="30"/>
                    <a:pt x="3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30"/>
                    <a:pt x="29" y="28"/>
                    <a:pt x="29" y="27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8" y="0"/>
                    <a:pt x="26" y="0"/>
                  </a:cubicBezTo>
                </a:path>
              </a:pathLst>
            </a:custGeom>
            <a:solidFill>
              <a:schemeClr val="accent3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 sz="3200"/>
            </a:p>
          </p:txBody>
        </p:sp>
        <p:sp>
          <p:nvSpPr>
            <p:cNvPr id="50" name="MH_Other_8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7564244" y="1978580"/>
              <a:ext cx="286327" cy="395968"/>
            </a:xfrm>
            <a:custGeom>
              <a:avLst/>
              <a:gdLst>
                <a:gd name="T0" fmla="*/ 2147483646 w 16"/>
                <a:gd name="T1" fmla="*/ 0 h 23"/>
                <a:gd name="T2" fmla="*/ 0 w 16"/>
                <a:gd name="T3" fmla="*/ 2147483646 h 23"/>
                <a:gd name="T4" fmla="*/ 2147483646 w 16"/>
                <a:gd name="T5" fmla="*/ 2147483646 h 23"/>
                <a:gd name="T6" fmla="*/ 2147483646 w 16"/>
                <a:gd name="T7" fmla="*/ 2147483646 h 23"/>
                <a:gd name="T8" fmla="*/ 2147483646 w 16"/>
                <a:gd name="T9" fmla="*/ 2147483646 h 23"/>
                <a:gd name="T10" fmla="*/ 2147483646 w 16"/>
                <a:gd name="T11" fmla="*/ 2147483646 h 23"/>
                <a:gd name="T12" fmla="*/ 2147483646 w 16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23">
                  <a:moveTo>
                    <a:pt x="1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3"/>
                    <a:pt x="16" y="21"/>
                    <a:pt x="16" y="2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 sz="3200"/>
            </a:p>
          </p:txBody>
        </p:sp>
        <p:sp>
          <p:nvSpPr>
            <p:cNvPr id="51" name="MH_Other_9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7442408" y="1978581"/>
              <a:ext cx="324106" cy="295073"/>
            </a:xfrm>
            <a:custGeom>
              <a:avLst/>
              <a:gdLst>
                <a:gd name="T0" fmla="*/ 2147483646 w 18"/>
                <a:gd name="T1" fmla="*/ 2147483646 h 17"/>
                <a:gd name="T2" fmla="*/ 2147483646 w 18"/>
                <a:gd name="T3" fmla="*/ 2147483646 h 17"/>
                <a:gd name="T4" fmla="*/ 0 w 18"/>
                <a:gd name="T5" fmla="*/ 2147483646 h 17"/>
                <a:gd name="T6" fmla="*/ 2147483646 w 18"/>
                <a:gd name="T7" fmla="*/ 2147483646 h 17"/>
                <a:gd name="T8" fmla="*/ 2147483646 w 18"/>
                <a:gd name="T9" fmla="*/ 2147483646 h 17"/>
                <a:gd name="T10" fmla="*/ 2147483646 w 18"/>
                <a:gd name="T11" fmla="*/ 2147483646 h 17"/>
                <a:gd name="T12" fmla="*/ 2147483646 w 18"/>
                <a:gd name="T13" fmla="*/ 2147483646 h 17"/>
                <a:gd name="T14" fmla="*/ 2147483646 w 18"/>
                <a:gd name="T15" fmla="*/ 0 h 17"/>
                <a:gd name="T16" fmla="*/ 2147483646 w 18"/>
                <a:gd name="T17" fmla="*/ 2147483646 h 17"/>
                <a:gd name="T18" fmla="*/ 2147483646 w 18"/>
                <a:gd name="T19" fmla="*/ 2147483646 h 17"/>
                <a:gd name="T20" fmla="*/ 2147483646 w 18"/>
                <a:gd name="T21" fmla="*/ 2147483646 h 17"/>
                <a:gd name="T22" fmla="*/ 2147483646 w 18"/>
                <a:gd name="T23" fmla="*/ 2147483646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17">
                  <a:moveTo>
                    <a:pt x="8" y="17"/>
                  </a:moveTo>
                  <a:cubicBezTo>
                    <a:pt x="8" y="17"/>
                    <a:pt x="7" y="17"/>
                    <a:pt x="7" y="17"/>
                  </a:cubicBezTo>
                  <a:cubicBezTo>
                    <a:pt x="7" y="17"/>
                    <a:pt x="0" y="9"/>
                    <a:pt x="0" y="9"/>
                  </a:cubicBezTo>
                  <a:cubicBezTo>
                    <a:pt x="1" y="8"/>
                    <a:pt x="3" y="8"/>
                    <a:pt x="4" y="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9" y="10"/>
                    <a:pt x="9" y="9"/>
                  </a:cubicBezTo>
                  <a:cubicBezTo>
                    <a:pt x="11" y="6"/>
                    <a:pt x="13" y="2"/>
                    <a:pt x="15" y="1"/>
                  </a:cubicBezTo>
                  <a:cubicBezTo>
                    <a:pt x="15" y="0"/>
                    <a:pt x="17" y="0"/>
                    <a:pt x="17" y="0"/>
                  </a:cubicBezTo>
                  <a:cubicBezTo>
                    <a:pt x="18" y="1"/>
                    <a:pt x="15" y="4"/>
                    <a:pt x="12" y="10"/>
                  </a:cubicBezTo>
                  <a:cubicBezTo>
                    <a:pt x="11" y="13"/>
                    <a:pt x="10" y="16"/>
                    <a:pt x="10" y="16"/>
                  </a:cubicBezTo>
                  <a:cubicBezTo>
                    <a:pt x="10" y="17"/>
                    <a:pt x="9" y="17"/>
                    <a:pt x="9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200"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478579" y="1430316"/>
            <a:ext cx="300246" cy="289363"/>
            <a:chOff x="7478579" y="1430316"/>
            <a:chExt cx="300246" cy="289363"/>
          </a:xfrm>
        </p:grpSpPr>
        <p:sp>
          <p:nvSpPr>
            <p:cNvPr id="52" name="MH_Other_10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7478579" y="1430316"/>
              <a:ext cx="300246" cy="289363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>
                <a:latin typeface="+mn-lt"/>
                <a:ea typeface="+mn-ea"/>
              </a:endParaRPr>
            </a:p>
          </p:txBody>
        </p:sp>
        <p:sp>
          <p:nvSpPr>
            <p:cNvPr id="53" name="MH_Other_11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7528074" y="1481715"/>
              <a:ext cx="196849" cy="186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>
                <a:latin typeface="+mn-lt"/>
                <a:ea typeface="+mn-ea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457410" y="1856744"/>
            <a:ext cx="518965" cy="517806"/>
            <a:chOff x="4457410" y="1856744"/>
            <a:chExt cx="518965" cy="517806"/>
          </a:xfrm>
        </p:grpSpPr>
        <p:sp>
          <p:nvSpPr>
            <p:cNvPr id="54" name="MH_Other_12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4457410" y="1856744"/>
              <a:ext cx="518965" cy="517806"/>
            </a:xfrm>
            <a:custGeom>
              <a:avLst/>
              <a:gdLst>
                <a:gd name="T0" fmla="*/ 2147483646 w 29"/>
                <a:gd name="T1" fmla="*/ 2147483646 h 30"/>
                <a:gd name="T2" fmla="*/ 2147483646 w 29"/>
                <a:gd name="T3" fmla="*/ 2147483646 h 30"/>
                <a:gd name="T4" fmla="*/ 2147483646 w 29"/>
                <a:gd name="T5" fmla="*/ 2147483646 h 30"/>
                <a:gd name="T6" fmla="*/ 0 w 29"/>
                <a:gd name="T7" fmla="*/ 2147483646 h 30"/>
                <a:gd name="T8" fmla="*/ 0 w 29"/>
                <a:gd name="T9" fmla="*/ 2147483646 h 30"/>
                <a:gd name="T10" fmla="*/ 2147483646 w 29"/>
                <a:gd name="T11" fmla="*/ 0 h 30"/>
                <a:gd name="T12" fmla="*/ 2147483646 w 29"/>
                <a:gd name="T13" fmla="*/ 0 h 30"/>
                <a:gd name="T14" fmla="*/ 2147483646 w 29"/>
                <a:gd name="T15" fmla="*/ 2147483646 h 30"/>
                <a:gd name="T16" fmla="*/ 2147483646 w 29"/>
                <a:gd name="T17" fmla="*/ 2147483646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30">
                  <a:moveTo>
                    <a:pt x="29" y="27"/>
                  </a:moveTo>
                  <a:cubicBezTo>
                    <a:pt x="29" y="28"/>
                    <a:pt x="28" y="30"/>
                    <a:pt x="26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0" y="28"/>
                    <a:pt x="0" y="2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2"/>
                    <a:pt x="29" y="3"/>
                  </a:cubicBezTo>
                  <a:cubicBezTo>
                    <a:pt x="29" y="27"/>
                    <a:pt x="29" y="27"/>
                    <a:pt x="29" y="27"/>
                  </a:cubicBezTo>
                </a:path>
              </a:pathLst>
            </a:cu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 sz="3200"/>
            </a:p>
          </p:txBody>
        </p:sp>
        <p:sp>
          <p:nvSpPr>
            <p:cNvPr id="55" name="MH_Other_13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682047" y="1978580"/>
              <a:ext cx="284338" cy="395968"/>
            </a:xfrm>
            <a:custGeom>
              <a:avLst/>
              <a:gdLst>
                <a:gd name="T0" fmla="*/ 2147483646 w 16"/>
                <a:gd name="T1" fmla="*/ 0 h 23"/>
                <a:gd name="T2" fmla="*/ 0 w 16"/>
                <a:gd name="T3" fmla="*/ 2147483646 h 23"/>
                <a:gd name="T4" fmla="*/ 2147483646 w 16"/>
                <a:gd name="T5" fmla="*/ 2147483646 h 23"/>
                <a:gd name="T6" fmla="*/ 2147483646 w 16"/>
                <a:gd name="T7" fmla="*/ 2147483646 h 23"/>
                <a:gd name="T8" fmla="*/ 2147483646 w 16"/>
                <a:gd name="T9" fmla="*/ 2147483646 h 23"/>
                <a:gd name="T10" fmla="*/ 2147483646 w 16"/>
                <a:gd name="T11" fmla="*/ 2147483646 h 23"/>
                <a:gd name="T12" fmla="*/ 2147483646 w 16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23">
                  <a:moveTo>
                    <a:pt x="1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3"/>
                    <a:pt x="16" y="21"/>
                    <a:pt x="16" y="2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 sz="3200"/>
            </a:p>
          </p:txBody>
        </p:sp>
        <p:sp>
          <p:nvSpPr>
            <p:cNvPr id="56" name="MH_Other_14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4565923" y="1978581"/>
              <a:ext cx="316152" cy="295073"/>
            </a:xfrm>
            <a:custGeom>
              <a:avLst/>
              <a:gdLst>
                <a:gd name="T0" fmla="*/ 2147483646 w 18"/>
                <a:gd name="T1" fmla="*/ 2147483646 h 17"/>
                <a:gd name="T2" fmla="*/ 2147483646 w 18"/>
                <a:gd name="T3" fmla="*/ 2147483646 h 17"/>
                <a:gd name="T4" fmla="*/ 0 w 18"/>
                <a:gd name="T5" fmla="*/ 2147483646 h 17"/>
                <a:gd name="T6" fmla="*/ 2147483646 w 18"/>
                <a:gd name="T7" fmla="*/ 2147483646 h 17"/>
                <a:gd name="T8" fmla="*/ 2147483646 w 18"/>
                <a:gd name="T9" fmla="*/ 2147483646 h 17"/>
                <a:gd name="T10" fmla="*/ 2147483646 w 18"/>
                <a:gd name="T11" fmla="*/ 2147483646 h 17"/>
                <a:gd name="T12" fmla="*/ 2147483646 w 18"/>
                <a:gd name="T13" fmla="*/ 2147483646 h 17"/>
                <a:gd name="T14" fmla="*/ 2147483646 w 18"/>
                <a:gd name="T15" fmla="*/ 0 h 17"/>
                <a:gd name="T16" fmla="*/ 2147483646 w 18"/>
                <a:gd name="T17" fmla="*/ 2147483646 h 17"/>
                <a:gd name="T18" fmla="*/ 2147483646 w 18"/>
                <a:gd name="T19" fmla="*/ 2147483646 h 17"/>
                <a:gd name="T20" fmla="*/ 2147483646 w 18"/>
                <a:gd name="T21" fmla="*/ 2147483646 h 17"/>
                <a:gd name="T22" fmla="*/ 2147483646 w 18"/>
                <a:gd name="T23" fmla="*/ 2147483646 h 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" h="17">
                  <a:moveTo>
                    <a:pt x="8" y="17"/>
                  </a:moveTo>
                  <a:cubicBezTo>
                    <a:pt x="8" y="17"/>
                    <a:pt x="7" y="17"/>
                    <a:pt x="7" y="17"/>
                  </a:cubicBezTo>
                  <a:cubicBezTo>
                    <a:pt x="7" y="17"/>
                    <a:pt x="0" y="9"/>
                    <a:pt x="0" y="9"/>
                  </a:cubicBezTo>
                  <a:cubicBezTo>
                    <a:pt x="1" y="8"/>
                    <a:pt x="3" y="8"/>
                    <a:pt x="4" y="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9" y="10"/>
                    <a:pt x="9" y="9"/>
                  </a:cubicBezTo>
                  <a:cubicBezTo>
                    <a:pt x="11" y="6"/>
                    <a:pt x="13" y="2"/>
                    <a:pt x="15" y="1"/>
                  </a:cubicBezTo>
                  <a:cubicBezTo>
                    <a:pt x="15" y="0"/>
                    <a:pt x="17" y="0"/>
                    <a:pt x="17" y="0"/>
                  </a:cubicBezTo>
                  <a:cubicBezTo>
                    <a:pt x="18" y="1"/>
                    <a:pt x="15" y="4"/>
                    <a:pt x="12" y="10"/>
                  </a:cubicBezTo>
                  <a:cubicBezTo>
                    <a:pt x="11" y="13"/>
                    <a:pt x="10" y="16"/>
                    <a:pt x="10" y="16"/>
                  </a:cubicBezTo>
                  <a:cubicBezTo>
                    <a:pt x="10" y="17"/>
                    <a:pt x="9" y="17"/>
                    <a:pt x="9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200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594478" y="1430316"/>
            <a:ext cx="308198" cy="289363"/>
            <a:chOff x="4594478" y="1430316"/>
            <a:chExt cx="308198" cy="289363"/>
          </a:xfrm>
        </p:grpSpPr>
        <p:sp>
          <p:nvSpPr>
            <p:cNvPr id="57" name="MH_Other_15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594478" y="1430316"/>
              <a:ext cx="308198" cy="289363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>
                <a:latin typeface="+mn-lt"/>
                <a:ea typeface="+mn-ea"/>
              </a:endParaRPr>
            </a:p>
          </p:txBody>
        </p:sp>
        <p:sp>
          <p:nvSpPr>
            <p:cNvPr id="58" name="MH_Other_16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645875" y="1481715"/>
              <a:ext cx="202815" cy="18656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>
                <a:latin typeface="+mn-lt"/>
                <a:ea typeface="+mn-ea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436131" y="3913407"/>
            <a:ext cx="561519" cy="519710"/>
            <a:chOff x="2987646" y="3624545"/>
            <a:chExt cx="561519" cy="519710"/>
          </a:xfrm>
        </p:grpSpPr>
        <p:sp>
          <p:nvSpPr>
            <p:cNvPr id="59" name="MH_Other_17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2987646" y="3624545"/>
              <a:ext cx="561519" cy="519710"/>
            </a:xfrm>
            <a:custGeom>
              <a:avLst/>
              <a:gdLst>
                <a:gd name="T0" fmla="*/ 2147483646 w 30"/>
                <a:gd name="T1" fmla="*/ 2147483646 h 30"/>
                <a:gd name="T2" fmla="*/ 2147483646 w 30"/>
                <a:gd name="T3" fmla="*/ 2147483646 h 30"/>
                <a:gd name="T4" fmla="*/ 2147483646 w 30"/>
                <a:gd name="T5" fmla="*/ 2147483646 h 30"/>
                <a:gd name="T6" fmla="*/ 0 w 30"/>
                <a:gd name="T7" fmla="*/ 2147483646 h 30"/>
                <a:gd name="T8" fmla="*/ 0 w 30"/>
                <a:gd name="T9" fmla="*/ 2147483646 h 30"/>
                <a:gd name="T10" fmla="*/ 2147483646 w 30"/>
                <a:gd name="T11" fmla="*/ 0 h 30"/>
                <a:gd name="T12" fmla="*/ 2147483646 w 30"/>
                <a:gd name="T13" fmla="*/ 0 h 30"/>
                <a:gd name="T14" fmla="*/ 2147483646 w 30"/>
                <a:gd name="T15" fmla="*/ 2147483646 h 30"/>
                <a:gd name="T16" fmla="*/ 2147483646 w 30"/>
                <a:gd name="T17" fmla="*/ 2147483646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30">
                  <a:moveTo>
                    <a:pt x="30" y="27"/>
                  </a:moveTo>
                  <a:cubicBezTo>
                    <a:pt x="30" y="28"/>
                    <a:pt x="29" y="30"/>
                    <a:pt x="27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0"/>
                    <a:pt x="0" y="28"/>
                    <a:pt x="0" y="2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0" y="2"/>
                    <a:pt x="30" y="3"/>
                  </a:cubicBezTo>
                  <a:cubicBezTo>
                    <a:pt x="30" y="27"/>
                    <a:pt x="30" y="27"/>
                    <a:pt x="30" y="27"/>
                  </a:cubicBezTo>
                </a:path>
              </a:pathLst>
            </a:custGeom>
            <a:solidFill>
              <a:schemeClr val="accent4"/>
            </a:solidFill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 sz="3200"/>
            </a:p>
          </p:txBody>
        </p:sp>
        <p:sp>
          <p:nvSpPr>
            <p:cNvPr id="60" name="MH_Other_18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3225608" y="3746381"/>
              <a:ext cx="300591" cy="397873"/>
            </a:xfrm>
            <a:custGeom>
              <a:avLst/>
              <a:gdLst>
                <a:gd name="T0" fmla="*/ 2147483646 w 16"/>
                <a:gd name="T1" fmla="*/ 0 h 23"/>
                <a:gd name="T2" fmla="*/ 0 w 16"/>
                <a:gd name="T3" fmla="*/ 2147483646 h 23"/>
                <a:gd name="T4" fmla="*/ 2147483646 w 16"/>
                <a:gd name="T5" fmla="*/ 2147483646 h 23"/>
                <a:gd name="T6" fmla="*/ 2147483646 w 16"/>
                <a:gd name="T7" fmla="*/ 2147483646 h 23"/>
                <a:gd name="T8" fmla="*/ 2147483646 w 16"/>
                <a:gd name="T9" fmla="*/ 2147483646 h 23"/>
                <a:gd name="T10" fmla="*/ 2147483646 w 16"/>
                <a:gd name="T11" fmla="*/ 2147483646 h 23"/>
                <a:gd name="T12" fmla="*/ 2147483646 w 16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" h="23">
                  <a:moveTo>
                    <a:pt x="1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5" y="23"/>
                    <a:pt x="16" y="21"/>
                    <a:pt x="16" y="20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solidFill>
                <a:schemeClr val="accent4">
                  <a:lumMod val="75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lang="zh-CN" altLang="en-US" sz="3200"/>
            </a:p>
          </p:txBody>
        </p:sp>
        <p:sp>
          <p:nvSpPr>
            <p:cNvPr id="61" name="MH_Other_19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3088544" y="3746381"/>
              <a:ext cx="340252" cy="296978"/>
            </a:xfrm>
            <a:custGeom>
              <a:avLst/>
              <a:gdLst>
                <a:gd name="T0" fmla="*/ 2147483646 w 18"/>
                <a:gd name="T1" fmla="*/ 2147483646 h 17"/>
                <a:gd name="T2" fmla="*/ 2147483646 w 18"/>
                <a:gd name="T3" fmla="*/ 2147483646 h 17"/>
                <a:gd name="T4" fmla="*/ 2147483646 w 18"/>
                <a:gd name="T5" fmla="*/ 2147483646 h 17"/>
                <a:gd name="T6" fmla="*/ 2147483646 w 18"/>
                <a:gd name="T7" fmla="*/ 2147483646 h 17"/>
                <a:gd name="T8" fmla="*/ 2147483646 w 18"/>
                <a:gd name="T9" fmla="*/ 2147483646 h 17"/>
                <a:gd name="T10" fmla="*/ 2147483646 w 18"/>
                <a:gd name="T11" fmla="*/ 2147483646 h 17"/>
                <a:gd name="T12" fmla="*/ 2147483646 w 18"/>
                <a:gd name="T13" fmla="*/ 2147483646 h 17"/>
                <a:gd name="T14" fmla="*/ 2147483646 w 18"/>
                <a:gd name="T15" fmla="*/ 0 h 17"/>
                <a:gd name="T16" fmla="*/ 2147483646 w 18"/>
                <a:gd name="T17" fmla="*/ 2147483646 h 17"/>
                <a:gd name="T18" fmla="*/ 2147483646 w 18"/>
                <a:gd name="T19" fmla="*/ 2147483646 h 17"/>
                <a:gd name="T20" fmla="*/ 2147483646 w 18"/>
                <a:gd name="T21" fmla="*/ 2147483646 h 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7">
                  <a:moveTo>
                    <a:pt x="9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0" y="9"/>
                    <a:pt x="1" y="9"/>
                  </a:cubicBezTo>
                  <a:cubicBezTo>
                    <a:pt x="2" y="8"/>
                    <a:pt x="4" y="8"/>
                    <a:pt x="5" y="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2"/>
                    <a:pt x="9" y="10"/>
                    <a:pt x="10" y="9"/>
                  </a:cubicBezTo>
                  <a:cubicBezTo>
                    <a:pt x="11" y="6"/>
                    <a:pt x="13" y="2"/>
                    <a:pt x="15" y="1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1"/>
                    <a:pt x="15" y="4"/>
                    <a:pt x="13" y="10"/>
                  </a:cubicBezTo>
                  <a:cubicBezTo>
                    <a:pt x="11" y="13"/>
                    <a:pt x="11" y="16"/>
                    <a:pt x="10" y="16"/>
                  </a:cubicBezTo>
                  <a:cubicBezTo>
                    <a:pt x="10" y="17"/>
                    <a:pt x="10" y="17"/>
                    <a:pt x="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 sz="3200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4577398" y="3390642"/>
            <a:ext cx="317289" cy="287459"/>
            <a:chOff x="6107808" y="3200019"/>
            <a:chExt cx="317289" cy="287459"/>
          </a:xfrm>
        </p:grpSpPr>
        <p:sp>
          <p:nvSpPr>
            <p:cNvPr id="67" name="MH_Other_25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107808" y="3200019"/>
              <a:ext cx="317289" cy="287459"/>
            </a:xfrm>
            <a:prstGeom prst="ellipse">
              <a:avLst/>
            </a:pr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>
                <a:latin typeface="+mn-lt"/>
                <a:ea typeface="+mn-ea"/>
              </a:endParaRPr>
            </a:p>
          </p:txBody>
        </p:sp>
        <p:sp>
          <p:nvSpPr>
            <p:cNvPr id="68" name="MH_Other_2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6159207" y="3249515"/>
              <a:ext cx="204568" cy="18846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2000">
                <a:latin typeface="+mn-lt"/>
                <a:ea typeface="+mn-ea"/>
              </a:endParaRPr>
            </a:p>
          </p:txBody>
        </p:sp>
      </p:grpSp>
      <p:sp>
        <p:nvSpPr>
          <p:cNvPr id="69" name="MH_SubTitle_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10915" y="848643"/>
            <a:ext cx="1685133" cy="57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+mn-lt"/>
                <a:ea typeface="+mn-ea"/>
              </a:rPr>
              <a:t>李欣飏</a:t>
            </a:r>
          </a:p>
        </p:txBody>
      </p:sp>
      <p:sp>
        <p:nvSpPr>
          <p:cNvPr id="70" name="MH_SubTitle_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98159" y="850243"/>
            <a:ext cx="1760918" cy="57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+mn-lt"/>
                <a:ea typeface="+mn-ea"/>
              </a:rPr>
              <a:t>乔寒月</a:t>
            </a:r>
          </a:p>
        </p:txBody>
      </p:sp>
      <p:sp>
        <p:nvSpPr>
          <p:cNvPr id="71" name="MH_SubTitle_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35826" y="827036"/>
            <a:ext cx="1778752" cy="57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latin typeface="+mn-lt"/>
                <a:ea typeface="+mn-ea"/>
              </a:rPr>
              <a:t>吴智宏</a:t>
            </a:r>
          </a:p>
        </p:txBody>
      </p:sp>
      <p:sp>
        <p:nvSpPr>
          <p:cNvPr id="73" name="MH_SubTitle_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8196" y="2850130"/>
            <a:ext cx="8458171" cy="57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200" dirty="0"/>
              <a:t>乔寒月、李欣飏、吴智宏</a:t>
            </a:r>
          </a:p>
        </p:txBody>
      </p:sp>
      <p:sp>
        <p:nvSpPr>
          <p:cNvPr id="74" name="MH_Text_1"/>
          <p:cNvSpPr txBox="1"/>
          <p:nvPr>
            <p:custDataLst>
              <p:tags r:id="rId5"/>
            </p:custDataLst>
          </p:nvPr>
        </p:nvSpPr>
        <p:spPr>
          <a:xfrm>
            <a:off x="302568" y="2346045"/>
            <a:ext cx="3420051" cy="710080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任务提出者</a:t>
            </a:r>
          </a:p>
        </p:txBody>
      </p:sp>
      <p:sp>
        <p:nvSpPr>
          <p:cNvPr id="75" name="MH_Text_2"/>
          <p:cNvSpPr txBox="1"/>
          <p:nvPr>
            <p:custDataLst>
              <p:tags r:id="rId6"/>
            </p:custDataLst>
          </p:nvPr>
        </p:nvSpPr>
        <p:spPr>
          <a:xfrm>
            <a:off x="3230999" y="2346045"/>
            <a:ext cx="3095238" cy="710080"/>
          </a:xfrm>
          <a:prstGeom prst="rect">
            <a:avLst/>
          </a:prstGeom>
          <a:noFill/>
        </p:spPr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项目负责人</a:t>
            </a:r>
          </a:p>
        </p:txBody>
      </p:sp>
      <p:sp>
        <p:nvSpPr>
          <p:cNvPr id="76" name="MH_Text_3"/>
          <p:cNvSpPr txBox="1"/>
          <p:nvPr>
            <p:custDataLst>
              <p:tags r:id="rId7"/>
            </p:custDataLst>
          </p:nvPr>
        </p:nvSpPr>
        <p:spPr>
          <a:xfrm>
            <a:off x="6462005" y="2346045"/>
            <a:ext cx="2326395" cy="710080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zh-CN" altLang="en-US" dirty="0"/>
              <a:t>系统分析员</a:t>
            </a:r>
          </a:p>
        </p:txBody>
      </p:sp>
      <p:sp>
        <p:nvSpPr>
          <p:cNvPr id="99" name="MH_Text_5">
            <a:extLst>
              <a:ext uri="{FF2B5EF4-FFF2-40B4-BE49-F238E27FC236}">
                <a16:creationId xmlns:a16="http://schemas.microsoft.com/office/drawing/2014/main" id="{4F05FA0C-C0EC-4248-A4F1-7A85D80C2BF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603229" y="4379976"/>
            <a:ext cx="2227325" cy="711983"/>
          </a:xfrm>
          <a:prstGeom prst="rect">
            <a:avLst/>
          </a:prstGeom>
          <a:noFill/>
        </p:spPr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系统设计员、程序员、资料员</a:t>
            </a:r>
          </a:p>
        </p:txBody>
      </p:sp>
      <p:sp>
        <p:nvSpPr>
          <p:cNvPr id="100" name="MH_SubTitle_4">
            <a:extLst>
              <a:ext uri="{FF2B5EF4-FFF2-40B4-BE49-F238E27FC236}">
                <a16:creationId xmlns:a16="http://schemas.microsoft.com/office/drawing/2014/main" id="{9B27ECFC-1426-416E-AEC5-6820377CCE3F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14431" y="2795802"/>
            <a:ext cx="1930869" cy="57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157710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0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69" grpId="0"/>
      <p:bldP spid="70" grpId="0"/>
      <p:bldP spid="71" grpId="0"/>
      <p:bldP spid="73" grpId="0"/>
      <p:bldP spid="74" grpId="0"/>
      <p:bldP spid="75" grpId="0"/>
      <p:bldP spid="76" grpId="0"/>
      <p:bldP spid="99" grpId="0"/>
      <p:bldP spid="1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29000" y="133062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F25811-BBAB-4173-98E7-60E751726394}"/>
              </a:ext>
            </a:extLst>
          </p:cNvPr>
          <p:cNvSpPr txBox="1"/>
          <p:nvPr/>
        </p:nvSpPr>
        <p:spPr>
          <a:xfrm>
            <a:off x="637953" y="843516"/>
            <a:ext cx="2530549" cy="363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0A8A2F-A564-4E9A-A497-F747EBDA4253}"/>
              </a:ext>
            </a:extLst>
          </p:cNvPr>
          <p:cNvSpPr txBox="1"/>
          <p:nvPr/>
        </p:nvSpPr>
        <p:spPr>
          <a:xfrm>
            <a:off x="326065" y="843515"/>
            <a:ext cx="24242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经调查，校内喜欢网购的人非常多，全新商品闲置不用的人高达</a:t>
            </a:r>
            <a:r>
              <a:rPr lang="en-US" altLang="zh-CN" dirty="0"/>
              <a:t>60%</a:t>
            </a:r>
            <a:r>
              <a:rPr lang="zh-CN" altLang="zh-CN" dirty="0"/>
              <a:t>，大部分人认为校内网购对校园生活有一定帮助，多数人希望能够通过校内网购获得书籍、娱乐周边等物品，对于线下交易方式，同学们普遍认为较为安全和便利。我们还发现，许多人对于售后、评价、线下交易较为重视。</a:t>
            </a:r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1CB6D39-2B45-4FE4-9FB1-966A0E884B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68369" y="717837"/>
            <a:ext cx="1385156" cy="21310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E26BE99-920C-4FAC-BE0C-00030E9DB4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95008" y="717837"/>
            <a:ext cx="1385156" cy="21310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B6F2AD2-7887-419A-BCBB-EBDCA551164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21647" y="717837"/>
            <a:ext cx="1385156" cy="21310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569EDA1-8D6C-4E81-9D29-8890AB668CF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868369" y="2959772"/>
            <a:ext cx="1385156" cy="218372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2234C2-94DA-4A98-9CD5-5B8F78146E6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572001" y="2959772"/>
            <a:ext cx="1408164" cy="21837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13143EE-153F-484C-9DA4-A24979167541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321647" y="2959773"/>
            <a:ext cx="1408165" cy="21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813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36050" y="136165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瀑布模型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9F75CF-2E84-46D5-A925-F7FED6AE1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097" y="648720"/>
            <a:ext cx="4349334" cy="41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4110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791200" y="381000"/>
            <a:ext cx="3352800" cy="8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36050" y="136165"/>
            <a:ext cx="1905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初步可行性分析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AEC0CA-5889-4D5D-A13E-AF78434908FA}"/>
              </a:ext>
            </a:extLst>
          </p:cNvPr>
          <p:cNvSpPr txBox="1"/>
          <p:nvPr/>
        </p:nvSpPr>
        <p:spPr>
          <a:xfrm>
            <a:off x="270529" y="2332075"/>
            <a:ext cx="2811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技术可行性：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zh-CN" dirty="0"/>
              <a:t>通过网站实现；</a:t>
            </a:r>
          </a:p>
          <a:p>
            <a:r>
              <a:rPr lang="en-US" altLang="zh-CN" dirty="0"/>
              <a:t>2.</a:t>
            </a:r>
            <a:r>
              <a:rPr lang="zh-CN" altLang="zh-CN" dirty="0"/>
              <a:t>通过</a:t>
            </a:r>
            <a:r>
              <a:rPr lang="en-US" altLang="zh-CN" dirty="0"/>
              <a:t>app</a:t>
            </a:r>
            <a:r>
              <a:rPr lang="zh-CN" altLang="zh-CN" dirty="0"/>
              <a:t>实现；</a:t>
            </a:r>
          </a:p>
          <a:p>
            <a:r>
              <a:rPr lang="en-US" altLang="zh-CN" dirty="0"/>
              <a:t>3.</a:t>
            </a:r>
            <a:r>
              <a:rPr lang="zh-CN" altLang="zh-CN" dirty="0"/>
              <a:t>通过微信小程序实现。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40FF13-7919-4C94-869F-C67353FA7874}"/>
              </a:ext>
            </a:extLst>
          </p:cNvPr>
          <p:cNvSpPr txBox="1"/>
          <p:nvPr/>
        </p:nvSpPr>
        <p:spPr>
          <a:xfrm>
            <a:off x="2610867" y="2332075"/>
            <a:ext cx="326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操作可行性：为校园用户提供更加便利的购物渠道。</a:t>
            </a:r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F9AFB3-18B3-4DD1-9DFB-D43050DBC803}"/>
              </a:ext>
            </a:extLst>
          </p:cNvPr>
          <p:cNvSpPr txBox="1"/>
          <p:nvPr/>
        </p:nvSpPr>
        <p:spPr>
          <a:xfrm>
            <a:off x="5791200" y="2332075"/>
            <a:ext cx="3183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经济可行性：增加闲置物品的利用率，实现闲置物品的利益最大化。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789209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B4FEF0D-355D-46AE-9D19-C689337518A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E:\学习\包图网\视频"/>
  <p:tag name="ISPRING_PRESENTATION_TITLE" val="企业介绍1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任意多边形 2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70327132119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32119"/>
  <p:tag name="MH_LIBRARY" val="GRAPHIC"/>
  <p:tag name="MH_TYPE" val="SubTitle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SubTitle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SubTitle"/>
  <p:tag name="MH_ORD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SubTitle"/>
  <p:tag name="MH_ORDER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SubTitle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Text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Text"/>
  <p:tag name="MH_ORDER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Text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Text"/>
  <p:tag name="MH_ORDER" val="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SubTitle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2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Other"/>
  <p:tag name="MH_ORDER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8110505"/>
  <p:tag name="MH_LIBRARY" val="GRAPHIC"/>
  <p:tag name="MH_TYPE" val="SubTitle"/>
  <p:tag name="MH_ORDER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任意多边形 2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32119"/>
  <p:tag name="MH_LIBRARY" val="GRAPHIC"/>
  <p:tag name="MH_TYPE" val="SubTitle"/>
  <p:tag name="MH_ORDER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Picture"/>
  <p:tag name="MH_ORDER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Picture"/>
  <p:tag name="MH_ORD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Picture"/>
  <p:tag name="MH_ORDER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Other"/>
  <p:tag name="MH_ORDER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0842"/>
  <p:tag name="MH_LIBRARY" val="GRAPHIC"/>
  <p:tag name="MH_TYPE" val="SubTitle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任意多边形 2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32119"/>
  <p:tag name="MH_LIBRARY" val="GRAPHIC"/>
  <p:tag name="MH_TYPE" val="SubTitle"/>
  <p:tag name="MH_ORDER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1539"/>
  <p:tag name="MH_LIBRARY" val="GRAPHIC"/>
  <p:tag name="MH_TYPE" val="Picture"/>
  <p:tag name="MH_ORDER" val="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1539"/>
  <p:tag name="MH_LIBRARY" val="GRAPHIC"/>
  <p:tag name="MH_TYPE" val="Picture"/>
  <p:tag name="MH_ORDER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71539"/>
  <p:tag name="MH_LIBRARY" val="GRAPHIC"/>
  <p:tag name="MH_TYPE" val="Picture"/>
  <p:tag name="MH_ORDER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任意多边形 2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32119"/>
  <p:tag name="MH_LIBRARY" val="GRAPHIC"/>
  <p:tag name="MH_TYPE" val="SubTitle"/>
  <p:tag name="MH_ORDER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任意多边形 2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25951"/>
  <p:tag name="MH_LIBRARY" val="GRAPHIC"/>
  <p:tag name="MH_ORDER" val="Straight Connector 2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32119"/>
  <p:tag name="MH_LIBRARY" val="GRAPHIC"/>
  <p:tag name="MH_TYPE" val="SubTitle"/>
  <p:tag name="MH_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32119"/>
  <p:tag name="MH_LIBRARY" val="GRAPHIC"/>
  <p:tag name="MH_TYPE" val="SubTitle"/>
  <p:tag name="MH_ORDER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327132119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36303B"/>
      </a:dk2>
      <a:lt2>
        <a:srgbClr val="E2DFCC"/>
      </a:lt2>
      <a:accent1>
        <a:srgbClr val="49404F"/>
      </a:accent1>
      <a:accent2>
        <a:srgbClr val="948A54"/>
      </a:accent2>
      <a:accent3>
        <a:srgbClr val="1C7B64"/>
      </a:accent3>
      <a:accent4>
        <a:srgbClr val="A9BD8B"/>
      </a:accent4>
      <a:accent5>
        <a:srgbClr val="596166"/>
      </a:accent5>
      <a:accent6>
        <a:srgbClr val="BFBFBF"/>
      </a:accent6>
      <a:hlink>
        <a:srgbClr val="36303B"/>
      </a:hlink>
      <a:folHlink>
        <a:srgbClr val="948A54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rgbClr val="000000"/>
    </a:dk1>
    <a:lt1>
      <a:srgbClr val="FFFFFF"/>
    </a:lt1>
    <a:dk2>
      <a:srgbClr val="36303B"/>
    </a:dk2>
    <a:lt2>
      <a:srgbClr val="E2DFCC"/>
    </a:lt2>
    <a:accent1>
      <a:srgbClr val="49404F"/>
    </a:accent1>
    <a:accent2>
      <a:srgbClr val="948A54"/>
    </a:accent2>
    <a:accent3>
      <a:srgbClr val="1C7B64"/>
    </a:accent3>
    <a:accent4>
      <a:srgbClr val="A9BD8B"/>
    </a:accent4>
    <a:accent5>
      <a:srgbClr val="596166"/>
    </a:accent5>
    <a:accent6>
      <a:srgbClr val="BFBFBF"/>
    </a:accent6>
    <a:hlink>
      <a:srgbClr val="36303B"/>
    </a:hlink>
    <a:folHlink>
      <a:srgbClr val="948A5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1631</TotalTime>
  <Words>772</Words>
  <Application>Microsoft Office PowerPoint</Application>
  <PresentationFormat>全屏显示(16:9)</PresentationFormat>
  <Paragraphs>158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Titillium</vt:lpstr>
      <vt:lpstr>等线</vt:lpstr>
      <vt:lpstr>微软雅黑</vt:lpstr>
      <vt:lpstr>幼圆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工作汇报总结类</dc:title>
  <dc:subject>RP</dc:subject>
  <dc:creator>rabbitbaby</dc:creator>
  <cp:keywords>RP</cp:keywords>
  <dc:description>RP</dc:description>
  <cp:lastModifiedBy>hanyue qiao</cp:lastModifiedBy>
  <cp:revision>735</cp:revision>
  <dcterms:created xsi:type="dcterms:W3CDTF">2017-03-27T02:36:36Z</dcterms:created>
  <dcterms:modified xsi:type="dcterms:W3CDTF">2019-03-24T04:52:51Z</dcterms:modified>
  <cp:category>RP</cp:category>
  <cp:contentStatus>RP</cp:contentStatus>
</cp:coreProperties>
</file>